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301" r:id="rId7"/>
    <p:sldId id="302" r:id="rId8"/>
    <p:sldId id="298" r:id="rId9"/>
    <p:sldId id="313" r:id="rId10"/>
    <p:sldId id="314" r:id="rId11"/>
    <p:sldId id="319" r:id="rId12"/>
    <p:sldId id="320" r:id="rId13"/>
    <p:sldId id="316" r:id="rId14"/>
    <p:sldId id="317" r:id="rId15"/>
    <p:sldId id="318" r:id="rId16"/>
    <p:sldId id="309" r:id="rId17"/>
    <p:sldId id="310" r:id="rId18"/>
    <p:sldId id="311" r:id="rId19"/>
    <p:sldId id="312" r:id="rId20"/>
    <p:sldId id="296" r:id="rId21"/>
    <p:sldId id="261" r:id="rId22"/>
    <p:sldId id="300" r:id="rId23"/>
    <p:sldId id="299" r:id="rId24"/>
    <p:sldId id="321" r:id="rId25"/>
    <p:sldId id="334" r:id="rId26"/>
    <p:sldId id="335" r:id="rId27"/>
    <p:sldId id="337" r:id="rId28"/>
    <p:sldId id="338" r:id="rId29"/>
    <p:sldId id="344" r:id="rId30"/>
  </p:sldIdLst>
  <p:sldSz cx="9144000" cy="5143500" type="screen16x9"/>
  <p:notesSz cx="6858000" cy="9144000"/>
  <p:embeddedFontLst>
    <p:embeddedFont>
      <p:font typeface="Roboto Condensed" panose="02000000000000000000"/>
      <p:regular r:id="rId35"/>
    </p:embeddedFont>
    <p:embeddedFont>
      <p:font typeface="Roboto Condensed Light" panose="02000000000000000000"/>
      <p:regular r:id="rId36"/>
    </p:embeddedFont>
    <p:embeddedFont>
      <p:font typeface="Roboto Condensed" panose="02000000000000000000" pitchFamily="2" charset="0"/>
      <p:regular r:id="rId37"/>
    </p:embeddedFont>
    <p:embeddedFont>
      <p:font typeface="Verdana" panose="020B060403050404020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Segoe UI" panose="020B0502040204020203"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ong" initials="p"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E2E6"/>
    <a:srgbClr val="3F5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font" Target="fonts/font15.fntdata"/><Relationship Id="rId48" Type="http://schemas.openxmlformats.org/officeDocument/2006/relationships/font" Target="fonts/font14.fntdata"/><Relationship Id="rId47" Type="http://schemas.openxmlformats.org/officeDocument/2006/relationships/font" Target="fonts/font13.fntdata"/><Relationship Id="rId46" Type="http://schemas.openxmlformats.org/officeDocument/2006/relationships/font" Target="fonts/font12.fntdata"/><Relationship Id="rId45" Type="http://schemas.openxmlformats.org/officeDocument/2006/relationships/font" Target="fonts/font11.fntdata"/><Relationship Id="rId44" Type="http://schemas.openxmlformats.org/officeDocument/2006/relationships/font" Target="fonts/font10.fntdata"/><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notesMaster" Target="notesMasters/notesMaster1.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4"/>
        <p:cNvGrpSpPr/>
        <p:nvPr/>
      </p:nvGrpSpPr>
      <p:grpSpPr>
        <a:xfrm>
          <a:off x="0" y="0"/>
          <a:ext cx="0" cy="0"/>
          <a:chOff x="0" y="0"/>
          <a:chExt cx="0" cy="0"/>
        </a:xfrm>
      </p:grpSpPr>
      <p:sp>
        <p:nvSpPr>
          <p:cNvPr id="645" name="Google Shape;645;gdebaa7b3a2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debaa7b3a2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2"/>
        <p:cNvGrpSpPr/>
        <p:nvPr/>
      </p:nvGrpSpPr>
      <p:grpSpPr>
        <a:xfrm>
          <a:off x="0" y="0"/>
          <a:ext cx="0" cy="0"/>
          <a:chOff x="0" y="0"/>
          <a:chExt cx="0" cy="0"/>
        </a:xfrm>
      </p:grpSpPr>
      <p:sp>
        <p:nvSpPr>
          <p:cNvPr id="713" name="Google Shape;713;gdebaa7b3a2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debaa7b3a2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2"/>
        <p:cNvGrpSpPr/>
        <p:nvPr/>
      </p:nvGrpSpPr>
      <p:grpSpPr>
        <a:xfrm>
          <a:off x="0" y="0"/>
          <a:ext cx="0" cy="0"/>
          <a:chOff x="0" y="0"/>
          <a:chExt cx="0" cy="0"/>
        </a:xfrm>
      </p:grpSpPr>
      <p:sp>
        <p:nvSpPr>
          <p:cNvPr id="553" name="Google Shape;553;gdebaa7b3a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debaa7b3a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9"/>
        <p:cNvGrpSpPr/>
        <p:nvPr/>
      </p:nvGrpSpPr>
      <p:grpSpPr>
        <a:xfrm>
          <a:off x="0" y="0"/>
          <a:ext cx="0" cy="0"/>
          <a:chOff x="0" y="0"/>
          <a:chExt cx="0" cy="0"/>
        </a:xfrm>
      </p:grpSpPr>
      <p:sp>
        <p:nvSpPr>
          <p:cNvPr id="560" name="Google Shape;560;gdebaa7b3a2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debaa7b3a2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debaa7b3a2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ebaa7b3a2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panose="02000000000000000000"/>
                  <a:ea typeface="Arvo" panose="02000000000000000000"/>
                  <a:cs typeface="Arvo" panose="02000000000000000000"/>
                  <a:sym typeface="Arvo" panose="02000000000000000000"/>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lvl="1">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lvl="2">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lvl="3">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lvl="4">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lvl="5">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lvl="6">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lvl="7">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lvl="8">
              <a:spcBef>
                <a:spcPts val="0"/>
              </a:spcBef>
              <a:spcAft>
                <a:spcPts val="0"/>
              </a:spcAft>
              <a:buClr>
                <a:schemeClr val="lt1"/>
              </a:buClr>
              <a:buSzPts val="2000"/>
              <a:buFont typeface="Roboto Condensed" panose="02000000000000000000"/>
              <a:buNone/>
              <a:defRPr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lvl="1"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lvl="2"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lvl="3"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lvl="4"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lvl="5"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lvl="6"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lvl="7" indent="-381000">
              <a:spcBef>
                <a:spcPts val="1000"/>
              </a:spcBef>
              <a:spcAft>
                <a:spcPts val="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lvl="8" indent="-381000">
              <a:spcBef>
                <a:spcPts val="1000"/>
              </a:spcBef>
              <a:spcAft>
                <a:spcPts val="1000"/>
              </a:spcAft>
              <a:buClr>
                <a:schemeClr val="accent4"/>
              </a:buClr>
              <a:buSzPts val="2400"/>
              <a:buFont typeface="Roboto Condensed Light" panose="02000000000000000000"/>
              <a:buChar char="▻"/>
              <a:defRPr sz="24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lvl="1"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lvl="2"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lvl="3"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lvl="4"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lvl="5"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lvl="6"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lvl="7"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lvl="8" algn="r">
              <a:buNone/>
              <a:defRPr sz="1200" b="1">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p14:dur="500"/>
    </mc:Choice>
    <mc:Fallback>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10.jpe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tLang="en-GB">
                <a:latin typeface="+mn-lt"/>
                <a:cs typeface="+mn-lt"/>
              </a:rPr>
              <a:t>N</a:t>
            </a:r>
            <a:r>
              <a:rPr lang="vi-VN" altLang="en-GB">
                <a:latin typeface="+mn-lt"/>
                <a:cs typeface="+mn-lt"/>
              </a:rPr>
              <a:t>hóm 7</a:t>
            </a:r>
            <a:endParaRPr lang="vi-VN" altLang="en-GB">
              <a:latin typeface="+mn-lt"/>
              <a:cs typeface="+mn-lt"/>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dirty="0" smtClean="0">
                <a:sym typeface="+mn-ea"/>
              </a:rPr>
              <a:t>DEMO DỊCH VỤ CHIA SẺ FILE CỦA 2 HDH</a:t>
            </a:r>
            <a:endParaRPr lang="en-US"/>
          </a:p>
        </p:txBody>
      </p:sp>
      <p:grpSp>
        <p:nvGrpSpPr>
          <p:cNvPr id="7" name="Group 6"/>
          <p:cNvGrpSpPr/>
          <p:nvPr/>
        </p:nvGrpSpPr>
        <p:grpSpPr>
          <a:xfrm>
            <a:off x="1823085" y="2562860"/>
            <a:ext cx="4022090" cy="704850"/>
            <a:chOff x="2871" y="3981"/>
            <a:chExt cx="6334" cy="1110"/>
          </a:xfrm>
        </p:grpSpPr>
        <p:pic>
          <p:nvPicPr>
            <p:cNvPr id="15" name="Picture 15"/>
            <p:cNvPicPr>
              <a:picLocks noChangeAspect="1"/>
            </p:cNvPicPr>
            <p:nvPr/>
          </p:nvPicPr>
          <p:blipFill>
            <a:blip r:embed="rId1"/>
            <a:stretch>
              <a:fillRect/>
            </a:stretch>
          </p:blipFill>
          <p:spPr>
            <a:xfrm>
              <a:off x="2871" y="4725"/>
              <a:ext cx="6334" cy="366"/>
            </a:xfrm>
            <a:prstGeom prst="rect">
              <a:avLst/>
            </a:prstGeom>
          </p:spPr>
        </p:pic>
        <p:sp>
          <p:nvSpPr>
            <p:cNvPr id="6" name="Text Box 5"/>
            <p:cNvSpPr txBox="1"/>
            <p:nvPr/>
          </p:nvSpPr>
          <p:spPr>
            <a:xfrm>
              <a:off x="3609" y="3981"/>
              <a:ext cx="3628" cy="483"/>
            </a:xfrm>
            <a:prstGeom prst="rect">
              <a:avLst/>
            </a:prstGeom>
            <a:noFill/>
          </p:spPr>
          <p:txBody>
            <a:bodyPr wrap="square" rtlCol="0">
              <a:spAutoFit/>
            </a:bodyPr>
            <a:p>
              <a:pPr algn="ctr"/>
              <a:r>
                <a:rPr lang="vi-VN" altLang="en-US" b="1">
                  <a:solidFill>
                    <a:srgbClr val="3F5378"/>
                  </a:solidFill>
                </a:rPr>
                <a:t>Cài vsftp</a:t>
              </a:r>
              <a:r>
                <a:rPr lang="vi-VN" altLang="en-US" b="1">
                  <a:solidFill>
                    <a:srgbClr val="3F5378"/>
                  </a:solidFill>
                </a:rPr>
                <a:t>d trên ubuntu</a:t>
              </a:r>
              <a:endParaRPr lang="vi-VN" altLang="en-US" b="1">
                <a:solidFill>
                  <a:srgbClr val="3F5378"/>
                </a:solidFill>
              </a:endParaRPr>
            </a:p>
          </p:txBody>
        </p:sp>
      </p:grpSp>
      <p:grpSp>
        <p:nvGrpSpPr>
          <p:cNvPr id="9" name="Group 8"/>
          <p:cNvGrpSpPr/>
          <p:nvPr/>
        </p:nvGrpSpPr>
        <p:grpSpPr>
          <a:xfrm>
            <a:off x="1778635" y="2002155"/>
            <a:ext cx="4110990" cy="2298700"/>
            <a:chOff x="2871" y="3292"/>
            <a:chExt cx="6474" cy="3620"/>
          </a:xfrm>
        </p:grpSpPr>
        <p:pic>
          <p:nvPicPr>
            <p:cNvPr id="17" name="Picture 17"/>
            <p:cNvPicPr>
              <a:picLocks noChangeAspect="1"/>
            </p:cNvPicPr>
            <p:nvPr/>
          </p:nvPicPr>
          <p:blipFill>
            <a:blip r:embed="rId2"/>
            <a:stretch>
              <a:fillRect/>
            </a:stretch>
          </p:blipFill>
          <p:spPr>
            <a:xfrm>
              <a:off x="2871" y="3774"/>
              <a:ext cx="6475" cy="3138"/>
            </a:xfrm>
            <a:prstGeom prst="rect">
              <a:avLst/>
            </a:prstGeom>
          </p:spPr>
        </p:pic>
        <p:sp>
          <p:nvSpPr>
            <p:cNvPr id="8" name="Text Box 7"/>
            <p:cNvSpPr txBox="1"/>
            <p:nvPr/>
          </p:nvSpPr>
          <p:spPr>
            <a:xfrm>
              <a:off x="2871" y="3292"/>
              <a:ext cx="6026" cy="483"/>
            </a:xfrm>
            <a:prstGeom prst="rect">
              <a:avLst/>
            </a:prstGeom>
            <a:noFill/>
          </p:spPr>
          <p:txBody>
            <a:bodyPr wrap="square" rtlCol="0">
              <a:spAutoFit/>
            </a:bodyPr>
            <a:p>
              <a:pPr algn="l"/>
              <a:r>
                <a:rPr lang="en-US">
                  <a:solidFill>
                    <a:srgbClr val="3F5378"/>
                  </a:solidFill>
                </a:rPr>
                <a:t>Kết nối đến máy chủ dịch vụ 192.168.78.137</a:t>
              </a:r>
              <a:endParaRPr lang="en-US">
                <a:solidFill>
                  <a:srgbClr val="3F5378"/>
                </a:solidFill>
              </a:endParaRPr>
            </a:p>
          </p:txBody>
        </p:sp>
      </p:grpSp>
      <p:grpSp>
        <p:nvGrpSpPr>
          <p:cNvPr id="13" name="Group 12"/>
          <p:cNvGrpSpPr/>
          <p:nvPr/>
        </p:nvGrpSpPr>
        <p:grpSpPr>
          <a:xfrm>
            <a:off x="1778635" y="1527810"/>
            <a:ext cx="4505960" cy="3424555"/>
            <a:chOff x="2801" y="2406"/>
            <a:chExt cx="7096" cy="5393"/>
          </a:xfrm>
        </p:grpSpPr>
        <p:pic>
          <p:nvPicPr>
            <p:cNvPr id="19" name="Picture 19"/>
            <p:cNvPicPr>
              <a:picLocks noChangeAspect="1"/>
            </p:cNvPicPr>
            <p:nvPr/>
          </p:nvPicPr>
          <p:blipFill>
            <a:blip r:embed="rId3"/>
            <a:stretch>
              <a:fillRect/>
            </a:stretch>
          </p:blipFill>
          <p:spPr>
            <a:xfrm>
              <a:off x="2801" y="2889"/>
              <a:ext cx="7097" cy="4910"/>
            </a:xfrm>
            <a:prstGeom prst="rect">
              <a:avLst/>
            </a:prstGeom>
          </p:spPr>
        </p:pic>
        <p:sp>
          <p:nvSpPr>
            <p:cNvPr id="10" name="Text Box 9"/>
            <p:cNvSpPr txBox="1"/>
            <p:nvPr/>
          </p:nvSpPr>
          <p:spPr>
            <a:xfrm>
              <a:off x="2801" y="2406"/>
              <a:ext cx="4430" cy="483"/>
            </a:xfrm>
            <a:prstGeom prst="rect">
              <a:avLst/>
            </a:prstGeom>
            <a:noFill/>
          </p:spPr>
          <p:txBody>
            <a:bodyPr wrap="square" rtlCol="0">
              <a:spAutoFit/>
            </a:bodyPr>
            <a:p>
              <a:r>
                <a:rPr lang="vi-VN" altLang="en-US">
                  <a:solidFill>
                    <a:srgbClr val="3F5378"/>
                  </a:solidFill>
                </a:rPr>
                <a:t>Sử dụng lệnh get để tải file về</a:t>
              </a:r>
              <a:endParaRPr lang="vi-VN" altLang="en-US">
                <a:solidFill>
                  <a:srgbClr val="3F5378"/>
                </a:solidFill>
              </a:endParaRPr>
            </a:p>
          </p:txBody>
        </p:sp>
        <p:sp>
          <p:nvSpPr>
            <p:cNvPr id="11" name="Oval 10"/>
            <p:cNvSpPr/>
            <p:nvPr/>
          </p:nvSpPr>
          <p:spPr>
            <a:xfrm>
              <a:off x="8819" y="4036"/>
              <a:ext cx="828" cy="867"/>
            </a:xfrm>
            <a:prstGeom prst="ellipse">
              <a:avLst/>
            </a:prstGeom>
            <a:noFill/>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p>
              <a:pPr algn="ctr"/>
              <a:endParaRPr lang="en-US"/>
            </a:p>
          </p:txBody>
        </p:sp>
        <p:sp>
          <p:nvSpPr>
            <p:cNvPr id="12" name="Rounded Rectangle 11"/>
            <p:cNvSpPr/>
            <p:nvPr/>
          </p:nvSpPr>
          <p:spPr>
            <a:xfrm>
              <a:off x="4202" y="6545"/>
              <a:ext cx="1759" cy="228"/>
            </a:xfrm>
            <a:prstGeom prst="roundRect">
              <a:avLst/>
            </a:prstGeom>
            <a:noFill/>
            <a:extLst>
              <a:ext uri="{909E8E84-426E-40DD-AFC4-6F175D3DCCD1}">
                <a14:hiddenFill xmlns:a14="http://schemas.microsoft.com/office/drawing/2010/main">
                  <a:solidFill>
                    <a:schemeClr val="accent5"/>
                  </a:solidFill>
                </a14:hiddenFill>
              </a:ext>
            </a:extLst>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smtClean="0"/>
              <a:t>II DEMO dịch vụ in của 2 hdh</a:t>
            </a:r>
            <a:endParaRPr dirty="0"/>
          </a:p>
        </p:txBody>
      </p:sp>
      <p:sp>
        <p:nvSpPr>
          <p:cNvPr id="643" name="Google Shape;643;p39"/>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3" name="Picture 23"/>
          <p:cNvPicPr>
            <a:picLocks noChangeAspect="1"/>
          </p:cNvPicPr>
          <p:nvPr/>
        </p:nvPicPr>
        <p:blipFill>
          <a:blip r:embed="rId1"/>
          <a:stretch>
            <a:fillRect/>
          </a:stretch>
        </p:blipFill>
        <p:spPr>
          <a:xfrm>
            <a:off x="4084955" y="2442210"/>
            <a:ext cx="4900930" cy="258445"/>
          </a:xfrm>
          <a:prstGeom prst="rect">
            <a:avLst/>
          </a:prstGeom>
        </p:spPr>
      </p:pic>
      <p:pic>
        <p:nvPicPr>
          <p:cNvPr id="12" name="Picture 12" descr="Cách chia sẻ máy in qua mạng LAN trên Windows 7,8 và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18173" y="1419543"/>
            <a:ext cx="3180715" cy="35325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0"/>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smtClean="0"/>
              <a:t>So Sánh</a:t>
            </a:r>
            <a:endParaRPr dirty="0"/>
          </a:p>
        </p:txBody>
      </p:sp>
      <p:sp>
        <p:nvSpPr>
          <p:cNvPr id="649" name="Google Shape;649;p4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lang="en-GB"/>
          </a:p>
        </p:txBody>
      </p:sp>
      <p:sp>
        <p:nvSpPr>
          <p:cNvPr id="658" name="Google Shape;658;p40"/>
          <p:cNvSpPr/>
          <p:nvPr/>
        </p:nvSpPr>
        <p:spPr>
          <a:xfrm>
            <a:off x="3949795" y="2198648"/>
            <a:ext cx="248408" cy="389130"/>
          </a:xfrm>
          <a:prstGeom prst="rect">
            <a:avLst/>
          </a:prstGeom>
        </p:spPr>
        <p:txBody>
          <a:bodyPr>
            <a:prstTxWarp prst="textPlain">
              <a:avLst/>
            </a:prstTxWarp>
          </a:bodyPr>
          <a:lstStyle/>
          <a:p>
            <a:pPr lvl="0" algn="ctr"/>
            <a:r>
              <a:rPr b="1" i="0">
                <a:ln>
                  <a:noFill/>
                </a:ln>
                <a:solidFill>
                  <a:schemeClr val="lt1"/>
                </a:solidFill>
                <a:latin typeface="Roboto Condensed" panose="02000000000000000000"/>
              </a:rPr>
              <a:t>S</a:t>
            </a:r>
            <a:endParaRPr b="1" i="0">
              <a:ln>
                <a:noFill/>
              </a:ln>
              <a:solidFill>
                <a:schemeClr val="lt1"/>
              </a:solidFill>
              <a:latin typeface="Roboto Condensed" panose="02000000000000000000"/>
            </a:endParaRPr>
          </a:p>
        </p:txBody>
      </p:sp>
      <p:sp>
        <p:nvSpPr>
          <p:cNvPr id="659" name="Google Shape;659;p40"/>
          <p:cNvSpPr/>
          <p:nvPr/>
        </p:nvSpPr>
        <p:spPr>
          <a:xfrm>
            <a:off x="4826384" y="2205311"/>
            <a:ext cx="376877" cy="379002"/>
          </a:xfrm>
          <a:prstGeom prst="rect">
            <a:avLst/>
          </a:prstGeom>
        </p:spPr>
        <p:txBody>
          <a:bodyPr>
            <a:prstTxWarp prst="textPlain">
              <a:avLst/>
            </a:prstTxWarp>
          </a:bodyPr>
          <a:lstStyle/>
          <a:p>
            <a:pPr lvl="0" algn="ctr"/>
            <a:r>
              <a:rPr b="1" i="0" dirty="0">
                <a:ln>
                  <a:noFill/>
                </a:ln>
                <a:solidFill>
                  <a:schemeClr val="lt1"/>
                </a:solidFill>
                <a:latin typeface="Roboto Condensed" panose="02000000000000000000"/>
              </a:rPr>
              <a:t>W</a:t>
            </a:r>
            <a:endParaRPr b="1" i="0" dirty="0">
              <a:ln>
                <a:noFill/>
              </a:ln>
              <a:solidFill>
                <a:schemeClr val="lt1"/>
              </a:solidFill>
              <a:latin typeface="Roboto Condensed" panose="02000000000000000000"/>
            </a:endParaRPr>
          </a:p>
        </p:txBody>
      </p:sp>
      <p:sp>
        <p:nvSpPr>
          <p:cNvPr id="660" name="Google Shape;660;p40"/>
          <p:cNvSpPr/>
          <p:nvPr/>
        </p:nvSpPr>
        <p:spPr>
          <a:xfrm>
            <a:off x="3919943" y="3153567"/>
            <a:ext cx="273462" cy="389130"/>
          </a:xfrm>
          <a:prstGeom prst="rect">
            <a:avLst/>
          </a:prstGeom>
        </p:spPr>
        <p:txBody>
          <a:bodyPr>
            <a:prstTxWarp prst="textPlain">
              <a:avLst/>
            </a:prstTxWarp>
          </a:bodyPr>
          <a:lstStyle/>
          <a:p>
            <a:pPr lvl="0" algn="ctr"/>
            <a:r>
              <a:rPr b="1" i="0">
                <a:ln>
                  <a:noFill/>
                </a:ln>
                <a:solidFill>
                  <a:schemeClr val="lt1"/>
                </a:solidFill>
                <a:latin typeface="Roboto Condensed" panose="02000000000000000000"/>
              </a:rPr>
              <a:t>O</a:t>
            </a:r>
            <a:endParaRPr b="1" i="0">
              <a:ln>
                <a:noFill/>
              </a:ln>
              <a:solidFill>
                <a:schemeClr val="lt1"/>
              </a:solidFill>
              <a:latin typeface="Roboto Condensed" panose="02000000000000000000"/>
            </a:endParaRPr>
          </a:p>
        </p:txBody>
      </p:sp>
      <p:sp>
        <p:nvSpPr>
          <p:cNvPr id="661" name="Google Shape;661;p40"/>
          <p:cNvSpPr/>
          <p:nvPr/>
        </p:nvSpPr>
        <p:spPr>
          <a:xfrm>
            <a:off x="4925001" y="3160230"/>
            <a:ext cx="262801" cy="379002"/>
          </a:xfrm>
          <a:prstGeom prst="rect">
            <a:avLst/>
          </a:prstGeom>
        </p:spPr>
        <p:txBody>
          <a:bodyPr>
            <a:prstTxWarp prst="textPlain">
              <a:avLst/>
            </a:prstTxWarp>
          </a:bodyPr>
          <a:lstStyle/>
          <a:p>
            <a:pPr lvl="0" algn="ctr"/>
            <a:r>
              <a:rPr b="1" i="0">
                <a:ln>
                  <a:noFill/>
                </a:ln>
                <a:solidFill>
                  <a:schemeClr val="lt1"/>
                </a:solidFill>
                <a:latin typeface="Roboto Condensed" panose="02000000000000000000"/>
              </a:rPr>
              <a:t>T</a:t>
            </a:r>
            <a:endParaRPr b="1" i="0">
              <a:ln>
                <a:noFill/>
              </a:ln>
              <a:solidFill>
                <a:schemeClr val="lt1"/>
              </a:solidFill>
              <a:latin typeface="Roboto Condensed" panose="02000000000000000000"/>
            </a:endParaRPr>
          </a:p>
        </p:txBody>
      </p:sp>
      <p:sp>
        <p:nvSpPr>
          <p:cNvPr id="662" name="Google Shape;662;p40"/>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aphicFrame>
        <p:nvGraphicFramePr>
          <p:cNvPr id="3" name="Table 2"/>
          <p:cNvGraphicFramePr>
            <a:graphicFrameLocks noGrp="1"/>
          </p:cNvGraphicFramePr>
          <p:nvPr/>
        </p:nvGraphicFramePr>
        <p:xfrm>
          <a:off x="94615" y="1439545"/>
          <a:ext cx="8130540" cy="2956560"/>
        </p:xfrm>
        <a:graphic>
          <a:graphicData uri="http://schemas.openxmlformats.org/drawingml/2006/table">
            <a:tbl>
              <a:tblPr firstRow="1" bandRow="1">
                <a:tableStyleId>{E27665BA-8202-44FC-AD62-C9F0E3EA811A}</a:tableStyleId>
              </a:tblPr>
              <a:tblGrid>
                <a:gridCol w="2190750"/>
                <a:gridCol w="3348990"/>
                <a:gridCol w="2590800"/>
              </a:tblGrid>
              <a:tr h="304800">
                <a:tc>
                  <a:txBody>
                    <a:bodyPr/>
                    <a:lstStyle/>
                    <a:p>
                      <a:endParaRPr lang="vi-VN" dirty="0"/>
                    </a:p>
                  </a:txBody>
                  <a:tcPr/>
                </a:tc>
                <a:tc>
                  <a:txBody>
                    <a:bodyPr/>
                    <a:lstStyle/>
                    <a:p>
                      <a:pPr algn="ctr"/>
                      <a:r>
                        <a:rPr lang="en-US" dirty="0" smtClean="0"/>
                        <a:t>Windows</a:t>
                      </a:r>
                      <a:endParaRPr lang="vi-VN" dirty="0"/>
                    </a:p>
                  </a:txBody>
                  <a:tcPr/>
                </a:tc>
                <a:tc>
                  <a:txBody>
                    <a:bodyPr/>
                    <a:lstStyle/>
                    <a:p>
                      <a:pPr algn="ctr"/>
                      <a:r>
                        <a:rPr lang="en-US" dirty="0" smtClean="0"/>
                        <a:t>Linux(</a:t>
                      </a:r>
                      <a:r>
                        <a:rPr lang="en-US" dirty="0" err="1" smtClean="0"/>
                        <a:t>unbutu</a:t>
                      </a:r>
                      <a:r>
                        <a:rPr lang="en-US" dirty="0" smtClean="0"/>
                        <a:t>)</a:t>
                      </a:r>
                      <a:endParaRPr lang="vi-VN" dirty="0"/>
                    </a:p>
                  </a:txBody>
                  <a:tcPr/>
                </a:tc>
              </a:tr>
              <a:tr h="2651760">
                <a:tc>
                  <a:txBody>
                    <a:bodyPr/>
                    <a:lstStyle/>
                    <a:p>
                      <a:pPr algn="ctr"/>
                      <a:r>
                        <a:rPr lang="en-US" baseline="0" dirty="0" smtClean="0"/>
                        <a:t>DỊCH VỤ CHIA SẺ FILE</a:t>
                      </a:r>
                      <a:endParaRPr lang="vi-VN" dirty="0"/>
                    </a:p>
                  </a:txBody>
                  <a:tcPr/>
                </a:tc>
                <a:tc>
                  <a:txBody>
                    <a:bodyPr/>
                    <a:lstStyle/>
                    <a:p>
                      <a:r>
                        <a:rPr lang="en-US" dirty="0" err="1" smtClean="0"/>
                        <a:t>Sử</a:t>
                      </a:r>
                      <a:r>
                        <a:rPr lang="en-US" dirty="0" smtClean="0"/>
                        <a:t> </a:t>
                      </a:r>
                      <a:r>
                        <a:rPr lang="en-US" dirty="0" err="1" smtClean="0"/>
                        <a:t>dụng</a:t>
                      </a:r>
                      <a:r>
                        <a:rPr lang="en-US" dirty="0" smtClean="0"/>
                        <a:t> </a:t>
                      </a:r>
                      <a:r>
                        <a:rPr lang="en-US" dirty="0" err="1" smtClean="0"/>
                        <a:t>thư</a:t>
                      </a:r>
                      <a:r>
                        <a:rPr lang="en-US" dirty="0" smtClean="0"/>
                        <a:t> </a:t>
                      </a:r>
                      <a:r>
                        <a:rPr lang="en-US" dirty="0" err="1" smtClean="0"/>
                        <a:t>mục</a:t>
                      </a:r>
                      <a:r>
                        <a:rPr lang="en-US" dirty="0" smtClean="0"/>
                        <a:t> chia </a:t>
                      </a:r>
                      <a:r>
                        <a:rPr lang="en-US" dirty="0" err="1" smtClean="0"/>
                        <a:t>sẻ</a:t>
                      </a:r>
                      <a:r>
                        <a:rPr lang="en-US" dirty="0" smtClean="0"/>
                        <a:t> (Share Folder) </a:t>
                      </a:r>
                      <a:r>
                        <a:rPr lang="en-US" dirty="0" err="1" smtClean="0"/>
                        <a:t>để</a:t>
                      </a:r>
                      <a:r>
                        <a:rPr lang="en-US" dirty="0" smtClean="0"/>
                        <a:t> </a:t>
                      </a:r>
                      <a:r>
                        <a:rPr lang="en-US" dirty="0" err="1" smtClean="0"/>
                        <a:t>truy</a:t>
                      </a:r>
                      <a:r>
                        <a:rPr lang="en-US" dirty="0" smtClean="0"/>
                        <a:t> </a:t>
                      </a:r>
                      <a:r>
                        <a:rPr lang="en-US" dirty="0" err="1" smtClean="0"/>
                        <a:t>nhập</a:t>
                      </a:r>
                      <a:r>
                        <a:rPr lang="en-US" dirty="0" smtClean="0"/>
                        <a:t> </a:t>
                      </a:r>
                      <a:r>
                        <a:rPr lang="en-US" dirty="0" err="1" smtClean="0"/>
                        <a:t>dữ</a:t>
                      </a:r>
                      <a:r>
                        <a:rPr lang="en-US" dirty="0" smtClean="0"/>
                        <a:t> </a:t>
                      </a:r>
                      <a:r>
                        <a:rPr lang="en-US" dirty="0" err="1" smtClean="0"/>
                        <a:t>lệu</a:t>
                      </a:r>
                      <a:r>
                        <a:rPr lang="en-US" dirty="0" smtClean="0"/>
                        <a:t> qua </a:t>
                      </a:r>
                      <a:r>
                        <a:rPr lang="en-US" dirty="0" err="1" smtClean="0"/>
                        <a:t>mạng</a:t>
                      </a:r>
                      <a:r>
                        <a:rPr lang="en-US" dirty="0" smtClean="0"/>
                        <a:t>. </a:t>
                      </a:r>
                      <a:endParaRPr lang="en-US" dirty="0" smtClean="0"/>
                    </a:p>
                    <a:p>
                      <a:r>
                        <a:rPr lang="en-US" dirty="0" err="1" smtClean="0"/>
                        <a:t>Phân</a:t>
                      </a:r>
                      <a:r>
                        <a:rPr lang="en-US" dirty="0" smtClean="0"/>
                        <a:t> </a:t>
                      </a:r>
                      <a:r>
                        <a:rPr lang="en-US" dirty="0" err="1" smtClean="0"/>
                        <a:t>quyền</a:t>
                      </a:r>
                      <a:r>
                        <a:rPr lang="en-US" dirty="0" smtClean="0"/>
                        <a:t> </a:t>
                      </a:r>
                      <a:r>
                        <a:rPr lang="en-US" dirty="0" err="1" smtClean="0"/>
                        <a:t>truy</a:t>
                      </a:r>
                      <a:r>
                        <a:rPr lang="en-US" dirty="0" smtClean="0"/>
                        <a:t> </a:t>
                      </a:r>
                      <a:r>
                        <a:rPr lang="en-US" dirty="0" err="1" smtClean="0"/>
                        <a:t>nhập</a:t>
                      </a:r>
                      <a:r>
                        <a:rPr lang="en-US" dirty="0" smtClean="0"/>
                        <a:t> </a:t>
                      </a:r>
                      <a:r>
                        <a:rPr lang="en-US" dirty="0" err="1" smtClean="0"/>
                        <a:t>dựa</a:t>
                      </a:r>
                      <a:r>
                        <a:rPr lang="en-US" dirty="0" smtClean="0"/>
                        <a:t> </a:t>
                      </a:r>
                      <a:r>
                        <a:rPr lang="en-US" dirty="0" err="1" smtClean="0"/>
                        <a:t>trên</a:t>
                      </a:r>
                      <a:r>
                        <a:rPr lang="en-US" dirty="0" smtClean="0"/>
                        <a:t> 2 </a:t>
                      </a:r>
                      <a:r>
                        <a:rPr lang="en-US" dirty="0" err="1" smtClean="0"/>
                        <a:t>hình</a:t>
                      </a:r>
                      <a:r>
                        <a:rPr lang="en-US" dirty="0" smtClean="0"/>
                        <a:t> </a:t>
                      </a:r>
                      <a:r>
                        <a:rPr lang="en-US" dirty="0" err="1" smtClean="0"/>
                        <a:t>thức</a:t>
                      </a:r>
                      <a:r>
                        <a:rPr lang="en-US" dirty="0" smtClean="0"/>
                        <a:t>:</a:t>
                      </a:r>
                      <a:endParaRPr lang="en-US" dirty="0" smtClean="0"/>
                    </a:p>
                    <a:p>
                      <a:pPr>
                        <a:buFontTx/>
                        <a:buChar char="-"/>
                      </a:pPr>
                      <a:r>
                        <a:rPr lang="en-US" dirty="0" smtClean="0"/>
                        <a:t> </a:t>
                      </a:r>
                      <a:r>
                        <a:rPr lang="en-US" dirty="0" err="1" smtClean="0"/>
                        <a:t>Quyền</a:t>
                      </a:r>
                      <a:r>
                        <a:rPr lang="en-US" dirty="0" smtClean="0"/>
                        <a:t> </a:t>
                      </a:r>
                      <a:r>
                        <a:rPr lang="en-US" dirty="0" err="1" smtClean="0"/>
                        <a:t>với</a:t>
                      </a:r>
                      <a:r>
                        <a:rPr lang="en-US" dirty="0" smtClean="0"/>
                        <a:t> </a:t>
                      </a:r>
                      <a:r>
                        <a:rPr lang="en-US" dirty="0" err="1" smtClean="0"/>
                        <a:t>thư</a:t>
                      </a:r>
                      <a:r>
                        <a:rPr lang="en-US" dirty="0" smtClean="0"/>
                        <a:t> </a:t>
                      </a:r>
                      <a:r>
                        <a:rPr lang="en-US" dirty="0" err="1" smtClean="0"/>
                        <a:t>mục</a:t>
                      </a:r>
                      <a:r>
                        <a:rPr lang="en-US" dirty="0" smtClean="0"/>
                        <a:t> chia </a:t>
                      </a:r>
                      <a:r>
                        <a:rPr lang="en-US" dirty="0" err="1" smtClean="0"/>
                        <a:t>sẻ</a:t>
                      </a:r>
                      <a:endParaRPr lang="en-US" dirty="0" smtClean="0"/>
                    </a:p>
                    <a:p>
                      <a:pPr>
                        <a:buFontTx/>
                        <a:buChar char="-"/>
                      </a:pPr>
                      <a:r>
                        <a:rPr lang="en-US" dirty="0" smtClean="0"/>
                        <a:t> </a:t>
                      </a:r>
                      <a:r>
                        <a:rPr lang="en-US" dirty="0" err="1" smtClean="0"/>
                        <a:t>Phân</a:t>
                      </a:r>
                      <a:r>
                        <a:rPr lang="en-US" dirty="0" smtClean="0"/>
                        <a:t> </a:t>
                      </a:r>
                      <a:r>
                        <a:rPr lang="en-US" dirty="0" err="1" smtClean="0"/>
                        <a:t>quyền</a:t>
                      </a:r>
                      <a:r>
                        <a:rPr lang="en-US" dirty="0" smtClean="0"/>
                        <a:t> </a:t>
                      </a:r>
                      <a:r>
                        <a:rPr lang="en-US" dirty="0" err="1" smtClean="0"/>
                        <a:t>trong</a:t>
                      </a:r>
                      <a:r>
                        <a:rPr lang="en-US" dirty="0" smtClean="0"/>
                        <a:t> NTFS</a:t>
                      </a:r>
                      <a:endParaRPr lang="vi-VN" dirty="0" smtClean="0"/>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dirty="0" err="1" smtClean="0"/>
                        <a:t>Cài</a:t>
                      </a:r>
                      <a:r>
                        <a:rPr lang="en-US" dirty="0" smtClean="0"/>
                        <a:t> </a:t>
                      </a:r>
                      <a:r>
                        <a:rPr lang="en-US" dirty="0" err="1" smtClean="0"/>
                        <a:t>đặt</a:t>
                      </a:r>
                      <a:r>
                        <a:rPr lang="en-US" dirty="0" smtClean="0"/>
                        <a:t> </a:t>
                      </a:r>
                      <a:r>
                        <a:rPr lang="en-US" dirty="0" err="1" smtClean="0"/>
                        <a:t>thư</a:t>
                      </a:r>
                      <a:r>
                        <a:rPr lang="en-US" dirty="0" smtClean="0"/>
                        <a:t> </a:t>
                      </a:r>
                      <a:r>
                        <a:rPr lang="en-US" dirty="0" err="1" smtClean="0"/>
                        <a:t>mục</a:t>
                      </a:r>
                      <a:r>
                        <a:rPr lang="en-US" dirty="0" smtClean="0"/>
                        <a:t> chia </a:t>
                      </a:r>
                      <a:r>
                        <a:rPr lang="en-US" dirty="0" err="1" smtClean="0"/>
                        <a:t>sẻ</a:t>
                      </a:r>
                      <a:r>
                        <a:rPr lang="en-US" dirty="0" smtClean="0"/>
                        <a:t> </a:t>
                      </a:r>
                      <a:r>
                        <a:rPr lang="en-US" dirty="0" err="1" smtClean="0"/>
                        <a:t>trên</a:t>
                      </a:r>
                      <a:r>
                        <a:rPr lang="en-US" dirty="0" smtClean="0"/>
                        <a:t> Windows Server 2012 R2</a:t>
                      </a:r>
                      <a:endParaRPr lang="en-US" dirty="0" smtClean="0"/>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dirty="0" err="1" smtClean="0"/>
                        <a:t>Quản</a:t>
                      </a:r>
                      <a:r>
                        <a:rPr lang="en-US" dirty="0" smtClean="0"/>
                        <a:t> </a:t>
                      </a:r>
                      <a:r>
                        <a:rPr lang="en-US" dirty="0" err="1" smtClean="0"/>
                        <a:t>trị</a:t>
                      </a:r>
                      <a:r>
                        <a:rPr lang="en-US" dirty="0" smtClean="0"/>
                        <a:t> </a:t>
                      </a:r>
                      <a:r>
                        <a:rPr lang="en-US" dirty="0" err="1" smtClean="0"/>
                        <a:t>thông</a:t>
                      </a:r>
                      <a:r>
                        <a:rPr lang="en-US" dirty="0" smtClean="0"/>
                        <a:t> qua </a:t>
                      </a:r>
                      <a:r>
                        <a:rPr lang="en-US" dirty="0" err="1" smtClean="0"/>
                        <a:t>tiện</a:t>
                      </a:r>
                      <a:r>
                        <a:rPr lang="en-US" dirty="0" smtClean="0"/>
                        <a:t> </a:t>
                      </a:r>
                      <a:r>
                        <a:rPr lang="en-US" dirty="0" err="1" smtClean="0"/>
                        <a:t>ích</a:t>
                      </a:r>
                      <a:r>
                        <a:rPr lang="en-US" dirty="0" smtClean="0"/>
                        <a:t> File Server Resource Manager </a:t>
                      </a:r>
                      <a:r>
                        <a:rPr lang="en-US" dirty="0" err="1" smtClean="0"/>
                        <a:t>của</a:t>
                      </a:r>
                      <a:r>
                        <a:rPr lang="en-US" dirty="0" smtClean="0"/>
                        <a:t> Microsoft</a:t>
                      </a:r>
                      <a:endParaRPr lang="vi-VN" dirty="0" smtClean="0"/>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vi-VN" dirty="0" smtClean="0"/>
                    </a:p>
                    <a:p>
                      <a:endParaRPr lang="vi-VN" dirty="0"/>
                    </a:p>
                  </a:txBody>
                  <a:tcPr/>
                </a:tc>
                <a:tc>
                  <a:txBody>
                    <a:bodyPr/>
                    <a:lstStyle/>
                    <a:p>
                      <a:r>
                        <a:rPr lang="en-US" dirty="0" err="1" smtClean="0"/>
                        <a:t>Sử</a:t>
                      </a:r>
                      <a:r>
                        <a:rPr lang="en-US" dirty="0" smtClean="0"/>
                        <a:t> </a:t>
                      </a:r>
                      <a:r>
                        <a:rPr lang="en-US" dirty="0" err="1" smtClean="0"/>
                        <a:t>dụng</a:t>
                      </a:r>
                      <a:r>
                        <a:rPr lang="en-US" dirty="0" smtClean="0"/>
                        <a:t> </a:t>
                      </a:r>
                      <a:r>
                        <a:rPr lang="en-US" dirty="0" err="1" smtClean="0"/>
                        <a:t>dịch</a:t>
                      </a:r>
                      <a:r>
                        <a:rPr lang="en-US" dirty="0" smtClean="0"/>
                        <a:t> </a:t>
                      </a:r>
                      <a:r>
                        <a:rPr lang="en-US" dirty="0" err="1" smtClean="0"/>
                        <a:t>vụ</a:t>
                      </a:r>
                      <a:r>
                        <a:rPr lang="en-US" dirty="0" smtClean="0"/>
                        <a:t> NFS (Network File System)</a:t>
                      </a:r>
                      <a:endParaRPr lang="en-US" dirty="0" smtClean="0"/>
                    </a:p>
                    <a:p>
                      <a:r>
                        <a:rPr lang="en-US" dirty="0" smtClean="0"/>
                        <a:t>Cho </a:t>
                      </a:r>
                      <a:r>
                        <a:rPr lang="en-US" dirty="0" err="1" smtClean="0"/>
                        <a:t>phép</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sử</a:t>
                      </a:r>
                      <a:r>
                        <a:rPr lang="en-US" dirty="0" smtClean="0"/>
                        <a:t> </a:t>
                      </a:r>
                      <a:r>
                        <a:rPr lang="en-US" dirty="0" err="1" smtClean="0"/>
                        <a:t>dụng</a:t>
                      </a:r>
                      <a:r>
                        <a:rPr lang="en-US" dirty="0" smtClean="0"/>
                        <a:t> file/ </a:t>
                      </a:r>
                      <a:r>
                        <a:rPr lang="en-US" dirty="0" err="1" smtClean="0"/>
                        <a:t>thư</a:t>
                      </a:r>
                      <a:r>
                        <a:rPr lang="en-US" dirty="0" smtClean="0"/>
                        <a:t> </a:t>
                      </a:r>
                      <a:r>
                        <a:rPr lang="en-US" dirty="0" err="1" smtClean="0"/>
                        <a:t>mục</a:t>
                      </a:r>
                      <a:r>
                        <a:rPr lang="en-US" dirty="0" smtClean="0"/>
                        <a:t> </a:t>
                      </a:r>
                      <a:r>
                        <a:rPr lang="en-US" dirty="0" err="1" smtClean="0"/>
                        <a:t>trên</a:t>
                      </a:r>
                      <a:r>
                        <a:rPr lang="en-US" dirty="0" smtClean="0"/>
                        <a:t> </a:t>
                      </a:r>
                      <a:r>
                        <a:rPr lang="en-US" dirty="0" err="1" smtClean="0"/>
                        <a:t>máy</a:t>
                      </a:r>
                      <a:r>
                        <a:rPr lang="en-US" dirty="0" smtClean="0"/>
                        <a:t> </a:t>
                      </a:r>
                      <a:r>
                        <a:rPr lang="en-US" dirty="0" err="1" smtClean="0"/>
                        <a:t>tính</a:t>
                      </a:r>
                      <a:r>
                        <a:rPr lang="en-US" dirty="0" smtClean="0"/>
                        <a:t> </a:t>
                      </a:r>
                      <a:r>
                        <a:rPr lang="en-US" dirty="0" err="1" smtClean="0"/>
                        <a:t>mạng</a:t>
                      </a:r>
                      <a:r>
                        <a:rPr lang="en-US" dirty="0" smtClean="0"/>
                        <a:t> </a:t>
                      </a:r>
                      <a:r>
                        <a:rPr lang="en-US" dirty="0" err="1" smtClean="0"/>
                        <a:t>giống</a:t>
                      </a:r>
                      <a:r>
                        <a:rPr lang="en-US" dirty="0" smtClean="0"/>
                        <a:t> </a:t>
                      </a:r>
                      <a:r>
                        <a:rPr lang="en-US" dirty="0" err="1" smtClean="0"/>
                        <a:t>như</a:t>
                      </a:r>
                      <a:r>
                        <a:rPr lang="en-US" dirty="0" smtClean="0"/>
                        <a:t> </a:t>
                      </a:r>
                      <a:r>
                        <a:rPr lang="en-US" dirty="0" err="1" smtClean="0"/>
                        <a:t>trong</a:t>
                      </a:r>
                      <a:r>
                        <a:rPr lang="en-US" dirty="0" smtClean="0"/>
                        <a:t> </a:t>
                      </a:r>
                      <a:endParaRPr lang="en-US" dirty="0" smtClean="0"/>
                    </a:p>
                    <a:p>
                      <a:r>
                        <a:rPr lang="en-US" dirty="0" smtClean="0"/>
                        <a:t>ổ </a:t>
                      </a:r>
                      <a:r>
                        <a:rPr lang="en-US" dirty="0" err="1" smtClean="0"/>
                        <a:t>đĩa</a:t>
                      </a:r>
                      <a:r>
                        <a:rPr lang="en-US" dirty="0" smtClean="0"/>
                        <a:t> </a:t>
                      </a:r>
                      <a:r>
                        <a:rPr lang="en-US" dirty="0" err="1" smtClean="0"/>
                        <a:t>cục</a:t>
                      </a:r>
                      <a:r>
                        <a:rPr lang="en-US" dirty="0" smtClean="0"/>
                        <a:t> </a:t>
                      </a:r>
                      <a:r>
                        <a:rPr lang="en-US" dirty="0" err="1" smtClean="0"/>
                        <a:t>bộ</a:t>
                      </a:r>
                      <a:r>
                        <a:rPr lang="en-US" dirty="0" smtClean="0"/>
                        <a:t>.</a:t>
                      </a:r>
                      <a:endParaRPr lang="en-US" dirty="0" smtClean="0"/>
                    </a:p>
                    <a:p>
                      <a:r>
                        <a:rPr lang="en-US" dirty="0" err="1" smtClean="0"/>
                        <a:t>Cài</a:t>
                      </a:r>
                      <a:r>
                        <a:rPr lang="en-US" dirty="0" smtClean="0"/>
                        <a:t> </a:t>
                      </a:r>
                      <a:r>
                        <a:rPr lang="en-US" dirty="0" err="1" smtClean="0"/>
                        <a:t>đặt</a:t>
                      </a:r>
                      <a:r>
                        <a:rPr lang="en-US" dirty="0" smtClean="0"/>
                        <a:t> NFS </a:t>
                      </a:r>
                      <a:r>
                        <a:rPr lang="en-US" dirty="0" err="1" smtClean="0"/>
                        <a:t>trên</a:t>
                      </a:r>
                      <a:r>
                        <a:rPr lang="en-US" dirty="0" smtClean="0"/>
                        <a:t> Ubuntu Server</a:t>
                      </a:r>
                      <a:endParaRPr lang="en-US" dirty="0" smtClean="0"/>
                    </a:p>
                    <a:p>
                      <a:pPr marL="0" marR="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dirty="0" err="1" smtClean="0"/>
                        <a:t>Cấu</a:t>
                      </a:r>
                      <a:r>
                        <a:rPr lang="en-US" dirty="0" smtClean="0"/>
                        <a:t> </a:t>
                      </a:r>
                      <a:r>
                        <a:rPr lang="en-US" dirty="0" err="1" smtClean="0"/>
                        <a:t>hình</a:t>
                      </a:r>
                      <a:r>
                        <a:rPr lang="en-US" dirty="0" smtClean="0"/>
                        <a:t> </a:t>
                      </a:r>
                      <a:r>
                        <a:rPr lang="en-US" dirty="0" err="1" smtClean="0"/>
                        <a:t>dịch</a:t>
                      </a:r>
                      <a:r>
                        <a:rPr lang="en-US" dirty="0" smtClean="0"/>
                        <a:t> </a:t>
                      </a:r>
                      <a:r>
                        <a:rPr lang="en-US" dirty="0" err="1" smtClean="0"/>
                        <a:t>vụ</a:t>
                      </a:r>
                      <a:r>
                        <a:rPr lang="en-US" dirty="0" smtClean="0"/>
                        <a:t> NFS </a:t>
                      </a:r>
                      <a:r>
                        <a:rPr lang="en-US" dirty="0" err="1" smtClean="0"/>
                        <a:t>thông</a:t>
                      </a:r>
                      <a:r>
                        <a:rPr lang="en-US" dirty="0" smtClean="0"/>
                        <a:t> qua file /</a:t>
                      </a:r>
                      <a:r>
                        <a:rPr lang="en-US" dirty="0" err="1" smtClean="0"/>
                        <a:t>etc</a:t>
                      </a:r>
                      <a:r>
                        <a:rPr lang="en-US" dirty="0" smtClean="0"/>
                        <a:t>/exports</a:t>
                      </a:r>
                      <a:endParaRPr lang="vi-VN" dirty="0" smtClean="0"/>
                    </a:p>
                    <a:p>
                      <a:endParaRPr lang="vi-VN"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SO SÁNH</a:t>
            </a:r>
            <a:endParaRPr dirty="0"/>
          </a:p>
        </p:txBody>
      </p:sp>
      <p:sp>
        <p:nvSpPr>
          <p:cNvPr id="717" name="Google Shape;717;p4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738" name="Google Shape;738;p42"/>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aphicFrame>
        <p:nvGraphicFramePr>
          <p:cNvPr id="2" name="Table 1"/>
          <p:cNvGraphicFramePr>
            <a:graphicFrameLocks noGrp="1"/>
          </p:cNvGraphicFramePr>
          <p:nvPr/>
        </p:nvGraphicFramePr>
        <p:xfrm>
          <a:off x="0" y="1366062"/>
          <a:ext cx="9102436" cy="2960678"/>
        </p:xfrm>
        <a:graphic>
          <a:graphicData uri="http://schemas.openxmlformats.org/drawingml/2006/table">
            <a:tbl>
              <a:tblPr firstRow="1" bandRow="1">
                <a:tableStyleId>{E27665BA-8202-44FC-AD62-C9F0E3EA811A}</a:tableStyleId>
              </a:tblPr>
              <a:tblGrid>
                <a:gridCol w="886691"/>
                <a:gridCol w="3650673"/>
                <a:gridCol w="4565072"/>
              </a:tblGrid>
              <a:tr h="563118">
                <a:tc>
                  <a:txBody>
                    <a:bodyPr/>
                    <a:lstStyle/>
                    <a:p>
                      <a:endParaRPr lang="vi-VN" dirty="0"/>
                    </a:p>
                  </a:txBody>
                  <a:tcPr/>
                </a:tc>
                <a:tc>
                  <a:txBody>
                    <a:bodyPr/>
                    <a:lstStyle/>
                    <a:p>
                      <a:r>
                        <a:rPr lang="en-US" dirty="0" smtClean="0"/>
                        <a:t>            Windows</a:t>
                      </a:r>
                      <a:endParaRPr lang="vi-VN" dirty="0"/>
                    </a:p>
                  </a:txBody>
                  <a:tcPr/>
                </a:tc>
                <a:tc>
                  <a:txBody>
                    <a:bodyPr/>
                    <a:lstStyle/>
                    <a:p>
                      <a:r>
                        <a:rPr lang="en-US" dirty="0" smtClean="0"/>
                        <a:t>        Linux(</a:t>
                      </a:r>
                      <a:r>
                        <a:rPr lang="en-US" dirty="0" err="1" smtClean="0"/>
                        <a:t>Unbutu</a:t>
                      </a:r>
                      <a:r>
                        <a:rPr lang="en-US" dirty="0" smtClean="0"/>
                        <a:t>)</a:t>
                      </a:r>
                      <a:endParaRPr lang="vi-VN" dirty="0"/>
                    </a:p>
                  </a:txBody>
                  <a:tcPr/>
                </a:tc>
              </a:tr>
              <a:tr h="2397560">
                <a:tc>
                  <a:txBody>
                    <a:bodyPr/>
                    <a:lstStyle/>
                    <a:p>
                      <a:r>
                        <a:rPr lang="vi-VN" dirty="0" smtClean="0"/>
                        <a:t>Chia sẻ</a:t>
                      </a:r>
                      <a:r>
                        <a:rPr lang="vi-VN" baseline="0" dirty="0" smtClean="0"/>
                        <a:t> máy in</a:t>
                      </a:r>
                      <a:endParaRPr lang="vi-VN" dirty="0"/>
                    </a:p>
                  </a:txBody>
                  <a:tcPr/>
                </a:tc>
                <a:tc>
                  <a:txBody>
                    <a:bodyPr/>
                    <a:lstStyle/>
                    <a:p>
                      <a:r>
                        <a:rPr lang="en-US" dirty="0" smtClean="0"/>
                        <a:t>Chia </a:t>
                      </a:r>
                      <a:r>
                        <a:rPr lang="en-US" dirty="0" err="1" smtClean="0"/>
                        <a:t>sẻ</a:t>
                      </a:r>
                      <a:r>
                        <a:rPr lang="en-US" baseline="0" dirty="0" smtClean="0"/>
                        <a:t> </a:t>
                      </a:r>
                      <a:r>
                        <a:rPr lang="en-US" baseline="0" dirty="0" err="1" smtClean="0"/>
                        <a:t>máy</a:t>
                      </a:r>
                      <a:r>
                        <a:rPr lang="en-US" baseline="0" dirty="0" smtClean="0"/>
                        <a:t> in </a:t>
                      </a:r>
                      <a:r>
                        <a:rPr lang="en-US" baseline="0" dirty="0" err="1" smtClean="0"/>
                        <a:t>dễ</a:t>
                      </a:r>
                      <a:r>
                        <a:rPr lang="en-US" baseline="0" dirty="0" smtClean="0"/>
                        <a:t> </a:t>
                      </a:r>
                      <a:r>
                        <a:rPr lang="en-US" baseline="0" dirty="0" err="1" smtClean="0"/>
                        <a:t>dàng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qua </a:t>
                      </a:r>
                      <a:r>
                        <a:rPr lang="en-US" baseline="0" dirty="0" err="1" smtClean="0"/>
                        <a:t>giao</a:t>
                      </a:r>
                      <a:r>
                        <a:rPr lang="en-US" baseline="0" dirty="0" smtClean="0"/>
                        <a:t> </a:t>
                      </a:r>
                      <a:r>
                        <a:rPr lang="en-US" baseline="0" dirty="0" err="1" smtClean="0"/>
                        <a:t>diện</a:t>
                      </a:r>
                      <a:r>
                        <a:rPr lang="en-US" baseline="0" dirty="0" smtClean="0"/>
                        <a:t> Windows</a:t>
                      </a:r>
                      <a:endParaRPr lang="en-US" baseline="0" dirty="0" smtClean="0"/>
                    </a:p>
                    <a:p>
                      <a:r>
                        <a:rPr lang="vi-VN" dirty="0" smtClean="0"/>
                        <a:t>Để máy tính kết nối được với máy in cần có trình điều khiển thích hợp và để chia sẻ máy in vật lý cần cài đặt máy in phù hợp</a:t>
                      </a:r>
                      <a:endParaRPr lang="vi-VN" dirty="0" smtClean="0"/>
                    </a:p>
                    <a:p>
                      <a:r>
                        <a:rPr lang="vi-VN" dirty="0" smtClean="0"/>
                        <a:t>Cách</a:t>
                      </a:r>
                      <a:r>
                        <a:rPr lang="vi-VN" baseline="0" dirty="0" smtClean="0"/>
                        <a:t> truy nhập của người dùng tới máy in chia sẻ chịu kiểm soát với các quyền sau</a:t>
                      </a:r>
                      <a:endParaRPr lang="vi-VN" baseline="0" dirty="0" smtClean="0"/>
                    </a:p>
                    <a:p>
                      <a:r>
                        <a:rPr lang="vi-VN" baseline="0" dirty="0" smtClean="0"/>
                        <a:t>+,Quyền in</a:t>
                      </a:r>
                      <a:endParaRPr lang="vi-VN" baseline="0" dirty="0" smtClean="0"/>
                    </a:p>
                    <a:p>
                      <a:r>
                        <a:rPr lang="vi-VN" baseline="0" dirty="0" smtClean="0"/>
                        <a:t>+,quyền quản lý máy in</a:t>
                      </a:r>
                      <a:endParaRPr lang="vi-VN" baseline="0" dirty="0" smtClean="0"/>
                    </a:p>
                    <a:p>
                      <a:r>
                        <a:rPr lang="vi-VN" baseline="0" dirty="0" smtClean="0"/>
                        <a:t>+quyền quản lý tài liệu</a:t>
                      </a:r>
                      <a:endParaRPr lang="vi-VN" dirty="0"/>
                    </a:p>
                  </a:txBody>
                  <a:tcPr/>
                </a:tc>
                <a:tc>
                  <a:txBody>
                    <a:bodyPr/>
                    <a:lstStyle/>
                    <a:p>
                      <a:r>
                        <a:rPr lang="en-US" dirty="0" err="1" smtClean="0"/>
                        <a:t>Cài</a:t>
                      </a:r>
                      <a:r>
                        <a:rPr lang="en-US" baseline="0" dirty="0" smtClean="0"/>
                        <a:t> </a:t>
                      </a:r>
                      <a:r>
                        <a:rPr lang="en-US" baseline="0" dirty="0" err="1" smtClean="0"/>
                        <a:t>đặt</a:t>
                      </a:r>
                      <a:r>
                        <a:rPr lang="en-US" baseline="0" dirty="0" smtClean="0"/>
                        <a:t> </a:t>
                      </a:r>
                      <a:r>
                        <a:rPr lang="en-US" baseline="0" dirty="0" err="1" smtClean="0"/>
                        <a:t>thông</a:t>
                      </a:r>
                      <a:r>
                        <a:rPr lang="en-US" baseline="0" dirty="0" smtClean="0"/>
                        <a:t> qua </a:t>
                      </a:r>
                      <a:r>
                        <a:rPr lang="en-US" baseline="0" dirty="0" err="1" smtClean="0"/>
                        <a:t>dòng</a:t>
                      </a:r>
                      <a:r>
                        <a:rPr lang="en-US" baseline="0" dirty="0" smtClean="0"/>
                        <a:t> </a:t>
                      </a:r>
                      <a:r>
                        <a:rPr lang="en-US" baseline="0" dirty="0" err="1" smtClean="0"/>
                        <a:t>lệnh</a:t>
                      </a:r>
                      <a:r>
                        <a:rPr lang="en-US" baseline="0" dirty="0" smtClean="0"/>
                        <a:t> </a:t>
                      </a:r>
                      <a:endParaRPr lang="en-US" baseline="0" dirty="0" smtClean="0"/>
                    </a:p>
                    <a:p>
                      <a:endParaRPr lang="en-US" baseline="0" dirty="0" smtClean="0"/>
                    </a:p>
                    <a:p>
                      <a:r>
                        <a:rPr lang="vi-VN" dirty="0" smtClean="0"/>
                        <a:t>Sử dụng CUPS(Common UNIX Printing System) để cung cấp và quản lý dịch vụ in</a:t>
                      </a:r>
                      <a:endParaRPr lang="vi-VN" dirty="0" smtClean="0"/>
                    </a:p>
                    <a:p>
                      <a:endParaRPr lang="en-US" dirty="0" smtClean="0"/>
                    </a:p>
                    <a:p>
                      <a:r>
                        <a:rPr lang="vi-VN" dirty="0" smtClean="0"/>
                        <a:t>Các cấu hình cơ bản gồm có: </a:t>
                      </a:r>
                      <a:endParaRPr lang="vi-VN" dirty="0" smtClean="0"/>
                    </a:p>
                    <a:p>
                      <a:r>
                        <a:rPr lang="vi-VN" dirty="0" smtClean="0"/>
                        <a:t>+,Địa chỉ quản trị:</a:t>
                      </a:r>
                      <a:endParaRPr lang="vi-VN" dirty="0" smtClean="0"/>
                    </a:p>
                    <a:p>
                      <a:r>
                        <a:rPr lang="vi-VN" dirty="0" smtClean="0"/>
                        <a:t>+,Cổng hoạt động:</a:t>
                      </a:r>
                      <a:endParaRPr lang="vi-VN" dirty="0" smtClean="0"/>
                    </a:p>
                    <a:p>
                      <a:r>
                        <a:rPr lang="vi-VN" dirty="0" smtClean="0"/>
                        <a:t>+,Cho phép sử dụng dịch vụ.</a:t>
                      </a:r>
                      <a:endParaRPr lang="vi-VN" dirty="0" smtClean="0"/>
                    </a:p>
                    <a:p>
                      <a:r>
                        <a:rPr lang="vi-VN" dirty="0" smtClean="0"/>
                        <a:t>+,Từ chối dịch vụ :</a:t>
                      </a:r>
                      <a:endParaRPr lang="vi-VN" dirty="0"/>
                    </a:p>
                  </a:txBody>
                  <a:tcPr/>
                </a:tc>
              </a:tr>
            </a:tbl>
          </a:graphicData>
        </a:graphic>
      </p:graphicFrame>
      <p:pic>
        <p:nvPicPr>
          <p:cNvPr id="23" name="Picture 23"/>
          <p:cNvPicPr>
            <a:picLocks noChangeAspect="1"/>
          </p:cNvPicPr>
          <p:nvPr/>
        </p:nvPicPr>
        <p:blipFill>
          <a:blip r:embed="rId1"/>
          <a:stretch>
            <a:fillRect/>
          </a:stretch>
        </p:blipFill>
        <p:spPr>
          <a:xfrm>
            <a:off x="4624705" y="2188845"/>
            <a:ext cx="4112895" cy="2165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smtClean="0"/>
              <a:t>3.Quản Lý Người Dùng Và Máy Tính</a:t>
            </a:r>
            <a:endParaRPr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I. Giới thiệu chung</a:t>
            </a:r>
            <a:br>
              <a:rPr lang="vi-VN" dirty="0" smtClean="0"/>
            </a:br>
            <a:endParaRPr lang="vi-VN" dirty="0"/>
          </a:p>
        </p:txBody>
      </p:sp>
      <p:sp>
        <p:nvSpPr>
          <p:cNvPr id="3" name="TextBox 2"/>
          <p:cNvSpPr txBox="1"/>
          <p:nvPr/>
        </p:nvSpPr>
        <p:spPr>
          <a:xfrm>
            <a:off x="616527" y="1496291"/>
            <a:ext cx="7585363" cy="1384995"/>
          </a:xfrm>
          <a:prstGeom prst="rect">
            <a:avLst/>
          </a:prstGeom>
          <a:noFill/>
        </p:spPr>
        <p:txBody>
          <a:bodyPr wrap="square" rtlCol="0">
            <a:spAutoFit/>
          </a:bodyPr>
          <a:lstStyle/>
          <a:p>
            <a:r>
              <a:rPr lang="vi-VN" dirty="0" smtClean="0"/>
              <a:t>A, Quản lý user</a:t>
            </a:r>
            <a:endParaRPr lang="vi-VN" dirty="0" smtClean="0"/>
          </a:p>
          <a:p>
            <a:endParaRPr lang="vi-VN" dirty="0" smtClean="0"/>
          </a:p>
          <a:p>
            <a:r>
              <a:rPr lang="vi-VN" dirty="0" smtClean="0"/>
              <a:t>● Cả hai hệ điều hành đa người dùng nhưng chỉ có một người  dùng có quyền cao nhất trong hệ thống</a:t>
            </a:r>
            <a:endParaRPr lang="vi-VN" dirty="0" smtClean="0"/>
          </a:p>
          <a:p>
            <a:endParaRPr lang="vi-VN" dirty="0" smtClean="0"/>
          </a:p>
          <a:p>
            <a:r>
              <a:rPr lang="vi-VN" dirty="0" smtClean="0"/>
              <a:t>● Mỗi User đều được cấp cho thư mục riêng.Mỗi tài khoản đều phải có mật khẩu đăng nhập </a:t>
            </a:r>
            <a:endParaRPr lang="vi-VN" dirty="0"/>
          </a:p>
        </p:txBody>
      </p:sp>
      <p:sp>
        <p:nvSpPr>
          <p:cNvPr id="4" name="TextBox 3"/>
          <p:cNvSpPr txBox="1"/>
          <p:nvPr/>
        </p:nvSpPr>
        <p:spPr>
          <a:xfrm>
            <a:off x="616527" y="2971800"/>
            <a:ext cx="7356764" cy="1815882"/>
          </a:xfrm>
          <a:prstGeom prst="rect">
            <a:avLst/>
          </a:prstGeom>
          <a:noFill/>
        </p:spPr>
        <p:txBody>
          <a:bodyPr wrap="square" rtlCol="0">
            <a:spAutoFit/>
          </a:bodyPr>
          <a:lstStyle/>
          <a:p>
            <a:r>
              <a:rPr lang="vi-VN" dirty="0" smtClean="0"/>
              <a:t>B, Quản trị Group</a:t>
            </a:r>
            <a:endParaRPr lang="vi-VN" dirty="0" smtClean="0"/>
          </a:p>
          <a:p>
            <a:r>
              <a:rPr lang="vi-VN" dirty="0" smtClean="0"/>
              <a:t>Group là tập hợp nhiều user. Mỗi Group có 1 tên duy nhất và một mã định danh duy nhất</a:t>
            </a:r>
            <a:endParaRPr lang="vi-VN" dirty="0" smtClean="0"/>
          </a:p>
          <a:p>
            <a:r>
              <a:rPr lang="vi-VN" dirty="0"/>
              <a:t>k</a:t>
            </a:r>
            <a:r>
              <a:rPr lang="vi-VN" dirty="0" smtClean="0"/>
              <a:t>hi tạo ra 1 User thì mạc định 1 group mang tên user được tạo ra</a:t>
            </a:r>
            <a:endParaRPr lang="vi-VN" dirty="0" smtClean="0"/>
          </a:p>
          <a:p>
            <a:endParaRPr lang="vi-VN" dirty="0"/>
          </a:p>
          <a:p>
            <a:r>
              <a:rPr lang="vi-VN" dirty="0"/>
              <a:t>● </a:t>
            </a:r>
            <a:r>
              <a:rPr lang="vi-VN" dirty="0" smtClean="0"/>
              <a:t>Cả </a:t>
            </a:r>
            <a:r>
              <a:rPr lang="en-US" dirty="0" smtClean="0"/>
              <a:t>2 h</a:t>
            </a:r>
            <a:r>
              <a:rPr lang="vi-VN" dirty="0" smtClean="0"/>
              <a:t>ệ điều hành cho phép chia sẻ đọc ghi file trong cùng 1 group</a:t>
            </a:r>
            <a:endParaRPr lang="vi-VN" dirty="0" smtClean="0"/>
          </a:p>
          <a:p>
            <a:endParaRPr lang="vi-VN" dirty="0"/>
          </a:p>
          <a:p>
            <a:r>
              <a:rPr lang="vi-VN" dirty="0"/>
              <a:t>● </a:t>
            </a:r>
            <a:r>
              <a:rPr lang="vi-VN" dirty="0" smtClean="0"/>
              <a:t>Có thể cấp quyền cho từng tài khoản người dùng truy cập hoặc thực thi file	 </a:t>
            </a:r>
            <a:endParaRPr lang="vi-VN" dirty="0" smtClean="0"/>
          </a:p>
          <a:p>
            <a:endParaRPr lang="vi-VN"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7" name="TextBox 6"/>
          <p:cNvSpPr txBox="1"/>
          <p:nvPr/>
        </p:nvSpPr>
        <p:spPr>
          <a:xfrm>
            <a:off x="263236" y="200891"/>
            <a:ext cx="1468582" cy="307777"/>
          </a:xfrm>
          <a:prstGeom prst="rect">
            <a:avLst/>
          </a:prstGeom>
          <a:noFill/>
        </p:spPr>
        <p:txBody>
          <a:bodyPr wrap="square" rtlCol="0">
            <a:spAutoFit/>
          </a:bodyPr>
          <a:lstStyle/>
          <a:p>
            <a:r>
              <a:rPr lang="vi-VN" dirty="0" smtClean="0">
                <a:solidFill>
                  <a:schemeClr val="bg1">
                    <a:lumMod val="95000"/>
                  </a:schemeClr>
                </a:solidFill>
              </a:rPr>
              <a:t>   II. DEMO</a:t>
            </a:r>
            <a:endParaRPr lang="vi-VN" dirty="0">
              <a:solidFill>
                <a:schemeClr val="bg1">
                  <a:lumMod val="95000"/>
                </a:schemeClr>
              </a:solidFill>
            </a:endParaRPr>
          </a:p>
        </p:txBody>
      </p:sp>
      <p:pic>
        <p:nvPicPr>
          <p:cNvPr id="8" name="Picture 7"/>
          <p:cNvPicPr>
            <a:picLocks noChangeAspect="1"/>
          </p:cNvPicPr>
          <p:nvPr/>
        </p:nvPicPr>
        <p:blipFill>
          <a:blip r:embed="rId1"/>
          <a:stretch>
            <a:fillRect/>
          </a:stretch>
        </p:blipFill>
        <p:spPr>
          <a:xfrm>
            <a:off x="713173" y="650404"/>
            <a:ext cx="7698533" cy="3335691"/>
          </a:xfrm>
          <a:prstGeom prst="rect">
            <a:avLst/>
          </a:prstGeom>
        </p:spPr>
      </p:pic>
      <p:pic>
        <p:nvPicPr>
          <p:cNvPr id="9" name="Picture 8"/>
          <p:cNvPicPr>
            <a:picLocks noChangeAspect="1"/>
          </p:cNvPicPr>
          <p:nvPr/>
        </p:nvPicPr>
        <p:blipFill>
          <a:blip r:embed="rId2"/>
          <a:stretch>
            <a:fillRect/>
          </a:stretch>
        </p:blipFill>
        <p:spPr>
          <a:xfrm>
            <a:off x="713173" y="891916"/>
            <a:ext cx="7830068" cy="2852666"/>
          </a:xfrm>
          <a:prstGeom prst="rect">
            <a:avLst/>
          </a:prstGeom>
        </p:spPr>
      </p:pic>
      <p:pic>
        <p:nvPicPr>
          <p:cNvPr id="10" name="Picture 9"/>
          <p:cNvPicPr>
            <a:picLocks noChangeAspect="1"/>
          </p:cNvPicPr>
          <p:nvPr/>
        </p:nvPicPr>
        <p:blipFill>
          <a:blip r:embed="rId3"/>
          <a:stretch>
            <a:fillRect/>
          </a:stretch>
        </p:blipFill>
        <p:spPr>
          <a:xfrm>
            <a:off x="713173" y="1026037"/>
            <a:ext cx="7889280" cy="28393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xit" presetSubtype="32" fill="hold" nodeType="clickEffect">
                                  <p:stCondLst>
                                    <p:cond delay="0"/>
                                  </p:stCondLst>
                                  <p:childTnLst>
                                    <p:animEffect transition="out" filter="circle(out)">
                                      <p:cBhvr>
                                        <p:cTn id="32" dur="2000"/>
                                        <p:tgtEl>
                                          <p:spTgt spid="10"/>
                                        </p:tgtEl>
                                      </p:cBhvr>
                                    </p:animEffect>
                                    <p:set>
                                      <p:cBhvr>
                                        <p:cTn id="33"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smtClean="0"/>
              <a:t>III. So sánh</a:t>
            </a:r>
            <a:endParaRPr dirty="0"/>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3" name="Table 2"/>
          <p:cNvGraphicFramePr>
            <a:graphicFrameLocks noGrp="1"/>
          </p:cNvGraphicFramePr>
          <p:nvPr/>
        </p:nvGraphicFramePr>
        <p:xfrm>
          <a:off x="282215" y="1469511"/>
          <a:ext cx="8584565" cy="2910840"/>
        </p:xfrm>
        <a:graphic>
          <a:graphicData uri="http://schemas.openxmlformats.org/drawingml/2006/table">
            <a:tbl>
              <a:tblPr firstRow="1" bandRow="1">
                <a:tableStyleId>{E27665BA-8202-44FC-AD62-C9F0E3EA811A}</a:tableStyleId>
              </a:tblPr>
              <a:tblGrid>
                <a:gridCol w="1699895"/>
                <a:gridCol w="3451225"/>
                <a:gridCol w="3433573"/>
              </a:tblGrid>
              <a:tr h="381249">
                <a:tc>
                  <a:txBody>
                    <a:bodyPr/>
                    <a:lstStyle/>
                    <a:p>
                      <a:endParaRPr lang="vi-VN" dirty="0"/>
                    </a:p>
                  </a:txBody>
                  <a:tcPr/>
                </a:tc>
                <a:tc>
                  <a:txBody>
                    <a:bodyPr/>
                    <a:lstStyle/>
                    <a:p>
                      <a:r>
                        <a:rPr lang="vi-VN" dirty="0" smtClean="0"/>
                        <a:t>Windows</a:t>
                      </a:r>
                      <a:endParaRPr lang="vi-VN" dirty="0"/>
                    </a:p>
                  </a:txBody>
                  <a:tcPr/>
                </a:tc>
                <a:tc>
                  <a:txBody>
                    <a:bodyPr/>
                    <a:lstStyle/>
                    <a:p>
                      <a:r>
                        <a:rPr lang="vi-VN" dirty="0" smtClean="0"/>
                        <a:t>Linux(unbutu)</a:t>
                      </a:r>
                      <a:endParaRPr lang="vi-VN" dirty="0"/>
                    </a:p>
                  </a:txBody>
                  <a:tcPr/>
                </a:tc>
              </a:tr>
              <a:tr h="630382">
                <a:tc>
                  <a:txBody>
                    <a:bodyPr/>
                    <a:lstStyle/>
                    <a:p>
                      <a:r>
                        <a:rPr lang="vi-VN" dirty="0" smtClean="0"/>
                        <a:t>Quản lý</a:t>
                      </a:r>
                      <a:r>
                        <a:rPr lang="vi-VN" baseline="0" dirty="0" smtClean="0"/>
                        <a:t> user</a:t>
                      </a:r>
                      <a:endParaRPr lang="vi-VN" dirty="0"/>
                    </a:p>
                  </a:txBody>
                  <a:tcPr/>
                </a:tc>
                <a:tc>
                  <a:txBody>
                    <a:bodyPr/>
                    <a:lstStyle/>
                    <a:p>
                      <a:r>
                        <a:rPr lang="vi-VN" dirty="0" smtClean="0"/>
                        <a:t>-Có 4 loại user </a:t>
                      </a:r>
                      <a:endParaRPr lang="vi-VN" dirty="0" smtClean="0"/>
                    </a:p>
                    <a:p>
                      <a:pPr marL="285750" indent="-285750">
                        <a:buFont typeface="Symbol" panose="05050102010706020507" pitchFamily="18" charset="2"/>
                        <a:buChar char="Þ"/>
                      </a:pPr>
                      <a:r>
                        <a:rPr lang="vi-VN" dirty="0" smtClean="0"/>
                        <a:t>đa dạng hơn trong việc quản lý người dùng, có thể sử dụng máy tính mà không cần đăng nhập bất kì tk nào(Guest) </a:t>
                      </a:r>
                      <a:endParaRPr lang="vi-VN" dirty="0" smtClean="0"/>
                    </a:p>
                    <a:p>
                      <a:pPr marL="0" indent="0">
                        <a:buFont typeface="Symbol" panose="05050102010706020507" pitchFamily="18" charset="2"/>
                        <a:buNone/>
                      </a:pPr>
                      <a:r>
                        <a:rPr lang="vi-VN" baseline="0" dirty="0" smtClean="0"/>
                        <a:t> </a:t>
                      </a:r>
                      <a:r>
                        <a:rPr lang="vi-VN" dirty="0" smtClean="0"/>
                        <a:t>- Thêm user qua giao diện đồ họa</a:t>
                      </a:r>
                      <a:endParaRPr lang="vi-VN" dirty="0"/>
                    </a:p>
                  </a:txBody>
                  <a:tcPr/>
                </a:tc>
                <a:tc>
                  <a:txBody>
                    <a:bodyPr/>
                    <a:lstStyle/>
                    <a:p>
                      <a:r>
                        <a:rPr lang="vi-VN" dirty="0" smtClean="0"/>
                        <a:t>-Có 2 loại user </a:t>
                      </a:r>
                      <a:endParaRPr lang="vi-VN" dirty="0" smtClean="0"/>
                    </a:p>
                    <a:p>
                      <a:pPr marL="0" indent="0">
                        <a:buFont typeface="Wingdings" panose="05000000000000000000" pitchFamily="2" charset="2"/>
                        <a:buNone/>
                      </a:pPr>
                      <a:r>
                        <a:rPr lang="vi-VN" dirty="0" smtClean="0">
                          <a:sym typeface="Wingdings" panose="05000000000000000000" pitchFamily="2" charset="2"/>
                        </a:rPr>
                        <a:t></a:t>
                      </a:r>
                      <a:r>
                        <a:rPr lang="vi-VN" dirty="0" smtClean="0"/>
                        <a:t>bắt buộc phải có tk user để sử dụng máy tính. </a:t>
                      </a:r>
                      <a:endParaRPr lang="vi-VN" dirty="0" smtClean="0"/>
                    </a:p>
                    <a:p>
                      <a:pPr marL="0" indent="0">
                        <a:buFont typeface="Wingdings" panose="05000000000000000000" pitchFamily="2" charset="2"/>
                        <a:buNone/>
                      </a:pPr>
                      <a:r>
                        <a:rPr lang="vi-VN" dirty="0" smtClean="0"/>
                        <a:t>-Có thể thêm user bằng giao diện đồ họa hoặc dòng lệnh. </a:t>
                      </a:r>
                      <a:endParaRPr lang="vi-VN" dirty="0" smtClean="0"/>
                    </a:p>
                    <a:p>
                      <a:pPr marL="0" indent="0">
                        <a:buFont typeface="Wingdings" panose="05000000000000000000" pitchFamily="2" charset="2"/>
                        <a:buNone/>
                      </a:pPr>
                      <a:r>
                        <a:rPr lang="vi-VN" dirty="0" smtClean="0"/>
                        <a:t>=&gt; linh hoạt, nhanh hơn window</a:t>
                      </a:r>
                      <a:endParaRPr lang="vi-VN" dirty="0"/>
                    </a:p>
                  </a:txBody>
                  <a:tcPr/>
                </a:tc>
              </a:tr>
              <a:tr h="204229">
                <a:tc>
                  <a:txBody>
                    <a:bodyPr/>
                    <a:lstStyle/>
                    <a:p>
                      <a:r>
                        <a:rPr lang="vi-VN" dirty="0" smtClean="0"/>
                        <a:t>Quản lý</a:t>
                      </a:r>
                      <a:r>
                        <a:rPr lang="vi-VN" baseline="0" dirty="0" smtClean="0"/>
                        <a:t> groups</a:t>
                      </a:r>
                      <a:endParaRPr lang="vi-VN" dirty="0"/>
                    </a:p>
                  </a:txBody>
                  <a:tcPr/>
                </a:tc>
                <a:tc>
                  <a:txBody>
                    <a:bodyPr/>
                    <a:lstStyle/>
                    <a:p>
                      <a:r>
                        <a:rPr lang="vi-VN" dirty="0" smtClean="0"/>
                        <a:t>-</a:t>
                      </a:r>
                      <a:r>
                        <a:rPr lang="vi-VN" dirty="0" smtClean="0"/>
                        <a:t>Những user muốn chia sẻ file thì phải join vào cùng 1 domain. </a:t>
                      </a:r>
                      <a:endParaRPr lang="vi-VN" dirty="0"/>
                    </a:p>
                  </a:txBody>
                  <a:tcPr/>
                </a:tc>
                <a:tc>
                  <a:txBody>
                    <a:bodyPr/>
                    <a:lstStyle/>
                    <a:p>
                      <a:r>
                        <a:rPr lang="vi-VN" dirty="0" smtClean="0"/>
                        <a:t>-Có thể tạo group và thêm ngay các user vào. </a:t>
                      </a:r>
                      <a:endParaRPr lang="vi-VN" dirty="0" smtClean="0"/>
                    </a:p>
                    <a:p>
                      <a:r>
                        <a:rPr lang="vi-VN" dirty="0" smtClean="0"/>
                        <a:t>-Có thể tạo group hoặc thêm user vào group bằng giao diện hay câu lệnh. </a:t>
                      </a:r>
                      <a:endParaRPr lang="vi-VN" dirty="0" smtClean="0"/>
                    </a:p>
                    <a:p>
                      <a:r>
                        <a:rPr lang="vi-VN" dirty="0" smtClean="0"/>
                        <a:t>=&gt; linh hoạt, thuận tiện hơn window</a:t>
                      </a:r>
                      <a:endParaRPr lang="vi-VN"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2000" b="1" dirty="0">
                <a:solidFill>
                  <a:srgbClr val="3F5378"/>
                </a:solidFill>
                <a:latin typeface="Roboto Condensed" panose="02000000000000000000"/>
                <a:ea typeface="Roboto Condensed" panose="02000000000000000000"/>
                <a:cs typeface="Roboto Condensed" panose="02000000000000000000"/>
                <a:sym typeface="Roboto Condensed" panose="02000000000000000000"/>
              </a:rPr>
              <a:t>4</a:t>
            </a:r>
            <a:endParaRPr sz="3000" b="1" dirty="0">
              <a:solidFill>
                <a:srgbClr val="3F5378"/>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3" name="Tiêu đề 2"/>
          <p:cNvSpPr>
            <a:spLocks noGrp="1"/>
          </p:cNvSpPr>
          <p:nvPr>
            <p:ph type="ctrTitle"/>
          </p:nvPr>
        </p:nvSpPr>
        <p:spPr>
          <a:xfrm>
            <a:off x="76950" y="3049568"/>
            <a:ext cx="4807286" cy="1159800"/>
          </a:xfrm>
        </p:spPr>
        <p:txBody>
          <a:bodyPr/>
          <a:lstStyle/>
          <a:p>
            <a:pPr algn="ctr"/>
            <a:r>
              <a:rPr lang="en-US" sz="4000" dirty="0" err="1"/>
              <a:t>Truy</a:t>
            </a:r>
            <a:r>
              <a:rPr lang="en-US" sz="4000" dirty="0"/>
              <a:t> </a:t>
            </a:r>
            <a:r>
              <a:rPr lang="en-US" sz="4000" dirty="0" err="1"/>
              <a:t>nhập</a:t>
            </a:r>
            <a:r>
              <a:rPr lang="en-US" sz="4000" dirty="0"/>
              <a:t> </a:t>
            </a:r>
            <a:r>
              <a:rPr lang="en-US" sz="4000" dirty="0" err="1"/>
              <a:t>từ</a:t>
            </a:r>
            <a:r>
              <a:rPr lang="en-US" sz="4000" dirty="0"/>
              <a:t> </a:t>
            </a:r>
            <a:r>
              <a:rPr lang="en-US" sz="4000" dirty="0" err="1"/>
              <a:t>xa</a:t>
            </a:r>
            <a:endParaRPr lang="vi-VN" sz="4000"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16"/>
          <p:cNvSpPr txBox="1">
            <a:spLocks noGrp="1"/>
          </p:cNvSpPr>
          <p:nvPr>
            <p:ph type="body" idx="1"/>
          </p:nvPr>
        </p:nvSpPr>
        <p:spPr>
          <a:xfrm>
            <a:off x="128310" y="1394258"/>
            <a:ext cx="8688587" cy="1059010"/>
          </a:xfrm>
          <a:prstGeom prst="rect">
            <a:avLst/>
          </a:prstGeom>
        </p:spPr>
        <p:txBody>
          <a:bodyPr spcFirstLastPara="1" wrap="square" lIns="91425" tIns="91425" rIns="91425" bIns="91425" anchor="ctr" anchorCtr="0">
            <a:noAutofit/>
          </a:bodyPr>
          <a:lstStyle/>
          <a:p>
            <a:pPr marL="76200" lvl="0" indent="0" algn="l" rtl="0">
              <a:spcBef>
                <a:spcPts val="0"/>
              </a:spcBef>
              <a:spcAft>
                <a:spcPts val="0"/>
              </a:spcAft>
              <a:buSzPts val="2400"/>
              <a:buNone/>
            </a:pPr>
            <a:r>
              <a:rPr lang="vi-VN" sz="1300" dirty="0">
                <a:solidFill>
                  <a:schemeClr val="tx1">
                    <a:lumMod val="60000"/>
                    <a:lumOff val="40000"/>
                  </a:schemeClr>
                </a:solidFill>
                <a:latin typeface="+mn-lt"/>
              </a:rPr>
              <a:t>Truy </a:t>
            </a:r>
            <a:r>
              <a:rPr lang="vi-VN" sz="1300" dirty="0" err="1">
                <a:solidFill>
                  <a:schemeClr val="tx1">
                    <a:lumMod val="60000"/>
                    <a:lumOff val="40000"/>
                  </a:schemeClr>
                </a:solidFill>
                <a:latin typeface="+mn-lt"/>
              </a:rPr>
              <a:t>cập</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từ</a:t>
            </a:r>
            <a:r>
              <a:rPr lang="vi-VN" sz="1300" dirty="0">
                <a:solidFill>
                  <a:schemeClr val="tx1">
                    <a:lumMod val="60000"/>
                    <a:lumOff val="40000"/>
                  </a:schemeClr>
                </a:solidFill>
                <a:latin typeface="+mn-lt"/>
              </a:rPr>
              <a:t> xa cho </a:t>
            </a:r>
            <a:r>
              <a:rPr lang="vi-VN" sz="1300" dirty="0" err="1">
                <a:solidFill>
                  <a:schemeClr val="tx1">
                    <a:lumMod val="60000"/>
                    <a:lumOff val="40000"/>
                  </a:schemeClr>
                </a:solidFill>
                <a:latin typeface="+mn-lt"/>
              </a:rPr>
              <a:t>phép</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người</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dùng</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từ</a:t>
            </a:r>
            <a:r>
              <a:rPr lang="vi-VN" sz="1300" dirty="0">
                <a:solidFill>
                  <a:schemeClr val="tx1">
                    <a:lumMod val="60000"/>
                    <a:lumOff val="40000"/>
                  </a:schemeClr>
                </a:solidFill>
                <a:latin typeface="+mn-lt"/>
              </a:rPr>
              <a:t> xa truy </a:t>
            </a:r>
            <a:r>
              <a:rPr lang="vi-VN" sz="1300" dirty="0" err="1">
                <a:solidFill>
                  <a:schemeClr val="tx1">
                    <a:lumMod val="60000"/>
                    <a:lumOff val="40000"/>
                  </a:schemeClr>
                </a:solidFill>
                <a:latin typeface="+mn-lt"/>
              </a:rPr>
              <a:t>cập</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các</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tệp</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và</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tài</a:t>
            </a:r>
            <a:r>
              <a:rPr lang="vi-VN" sz="1300" dirty="0">
                <a:solidFill>
                  <a:schemeClr val="tx1">
                    <a:lumMod val="60000"/>
                    <a:lumOff val="40000"/>
                  </a:schemeClr>
                </a:solidFill>
                <a:latin typeface="+mn-lt"/>
              </a:rPr>
              <a:t> nguyên </a:t>
            </a:r>
            <a:r>
              <a:rPr lang="vi-VN" sz="1300" dirty="0" err="1">
                <a:solidFill>
                  <a:schemeClr val="tx1">
                    <a:lumMod val="60000"/>
                    <a:lumOff val="40000"/>
                  </a:schemeClr>
                </a:solidFill>
                <a:latin typeface="+mn-lt"/>
              </a:rPr>
              <a:t>hệ</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thống</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khác</a:t>
            </a:r>
            <a:r>
              <a:rPr lang="vi-VN" sz="1300" dirty="0">
                <a:solidFill>
                  <a:schemeClr val="tx1">
                    <a:lumMod val="60000"/>
                    <a:lumOff val="40000"/>
                  </a:schemeClr>
                </a:solidFill>
                <a:latin typeface="+mn-lt"/>
              </a:rPr>
              <a:t> trên </a:t>
            </a:r>
            <a:r>
              <a:rPr lang="vi-VN" sz="1300" dirty="0" err="1">
                <a:solidFill>
                  <a:schemeClr val="tx1">
                    <a:lumMod val="60000"/>
                    <a:lumOff val="40000"/>
                  </a:schemeClr>
                </a:solidFill>
                <a:latin typeface="+mn-lt"/>
              </a:rPr>
              <a:t>bất</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kỳ</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thiết</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bị</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hoặc</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máy</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chủ</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nào</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được</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kết</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nối</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với</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mạng</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bất</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cứ</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lúc</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nào</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giúp</a:t>
            </a:r>
            <a:r>
              <a:rPr lang="vi-VN" sz="1300" dirty="0">
                <a:solidFill>
                  <a:schemeClr val="tx1">
                    <a:lumMod val="60000"/>
                    <a:lumOff val="40000"/>
                  </a:schemeClr>
                </a:solidFill>
                <a:latin typeface="+mn-lt"/>
              </a:rPr>
              <a:t> tăng năng </a:t>
            </a:r>
            <a:r>
              <a:rPr lang="vi-VN" sz="1300" dirty="0" err="1">
                <a:solidFill>
                  <a:schemeClr val="tx1">
                    <a:lumMod val="60000"/>
                    <a:lumOff val="40000"/>
                  </a:schemeClr>
                </a:solidFill>
                <a:latin typeface="+mn-lt"/>
              </a:rPr>
              <a:t>suất</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của</a:t>
            </a:r>
            <a:r>
              <a:rPr lang="vi-VN" sz="1300" dirty="0">
                <a:solidFill>
                  <a:schemeClr val="tx1">
                    <a:lumMod val="60000"/>
                    <a:lumOff val="40000"/>
                  </a:schemeClr>
                </a:solidFill>
                <a:latin typeface="+mn-lt"/>
              </a:rPr>
              <a:t> nhân viên </a:t>
            </a:r>
            <a:r>
              <a:rPr lang="vi-VN" sz="1300" dirty="0" err="1">
                <a:solidFill>
                  <a:schemeClr val="tx1">
                    <a:lumMod val="60000"/>
                    <a:lumOff val="40000"/>
                  </a:schemeClr>
                </a:solidFill>
                <a:latin typeface="+mn-lt"/>
              </a:rPr>
              <a:t>và</a:t>
            </a:r>
            <a:r>
              <a:rPr lang="vi-VN" sz="1300" dirty="0">
                <a:solidFill>
                  <a:schemeClr val="tx1">
                    <a:lumMod val="60000"/>
                    <a:lumOff val="40000"/>
                  </a:schemeClr>
                </a:solidFill>
                <a:latin typeface="+mn-lt"/>
              </a:rPr>
              <a:t> cho </a:t>
            </a:r>
            <a:r>
              <a:rPr lang="vi-VN" sz="1300" dirty="0" err="1">
                <a:solidFill>
                  <a:schemeClr val="tx1">
                    <a:lumMod val="60000"/>
                    <a:lumOff val="40000"/>
                  </a:schemeClr>
                </a:solidFill>
                <a:latin typeface="+mn-lt"/>
              </a:rPr>
              <a:t>phép</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họ</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cộng</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tác</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tốt</a:t>
            </a:r>
            <a:r>
              <a:rPr lang="vi-VN" sz="1300" dirty="0">
                <a:solidFill>
                  <a:schemeClr val="tx1">
                    <a:lumMod val="60000"/>
                    <a:lumOff val="40000"/>
                  </a:schemeClr>
                </a:solidFill>
                <a:latin typeface="+mn-lt"/>
              </a:rPr>
              <a:t> hơn </a:t>
            </a:r>
            <a:r>
              <a:rPr lang="vi-VN" sz="1300" dirty="0" err="1">
                <a:solidFill>
                  <a:schemeClr val="tx1">
                    <a:lumMod val="60000"/>
                    <a:lumOff val="40000"/>
                  </a:schemeClr>
                </a:solidFill>
                <a:latin typeface="+mn-lt"/>
              </a:rPr>
              <a:t>với</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các</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đồng</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nghiệp</a:t>
            </a:r>
            <a:r>
              <a:rPr lang="vi-VN" sz="1300" dirty="0">
                <a:solidFill>
                  <a:schemeClr val="tx1">
                    <a:lumMod val="60000"/>
                    <a:lumOff val="40000"/>
                  </a:schemeClr>
                </a:solidFill>
                <a:latin typeface="+mn-lt"/>
              </a:rPr>
              <a:t> trên </a:t>
            </a:r>
            <a:r>
              <a:rPr lang="vi-VN" sz="1300" dirty="0" err="1">
                <a:solidFill>
                  <a:schemeClr val="tx1">
                    <a:lumMod val="60000"/>
                    <a:lumOff val="40000"/>
                  </a:schemeClr>
                </a:solidFill>
                <a:latin typeface="+mn-lt"/>
              </a:rPr>
              <a:t>khắp</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thế</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giới</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Các</a:t>
            </a:r>
            <a:r>
              <a:rPr lang="vi-VN" sz="1300" dirty="0">
                <a:solidFill>
                  <a:schemeClr val="tx1">
                    <a:lumMod val="60000"/>
                    <a:lumOff val="40000"/>
                  </a:schemeClr>
                </a:solidFill>
                <a:latin typeface="+mn-lt"/>
              </a:rPr>
              <a:t> chuyên gia </a:t>
            </a:r>
            <a:r>
              <a:rPr lang="vi-VN" sz="1300" dirty="0" err="1">
                <a:solidFill>
                  <a:schemeClr val="tx1">
                    <a:lumMod val="60000"/>
                    <a:lumOff val="40000"/>
                  </a:schemeClr>
                </a:solidFill>
                <a:latin typeface="+mn-lt"/>
              </a:rPr>
              <a:t>hỗ</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trợ</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kỹ</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thuật</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cũng</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sử</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dụng</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quyền</a:t>
            </a:r>
            <a:r>
              <a:rPr lang="vi-VN" sz="1300" dirty="0">
                <a:solidFill>
                  <a:schemeClr val="tx1">
                    <a:lumMod val="60000"/>
                    <a:lumOff val="40000"/>
                  </a:schemeClr>
                </a:solidFill>
                <a:latin typeface="+mn-lt"/>
              </a:rPr>
              <a:t> truy </a:t>
            </a:r>
            <a:r>
              <a:rPr lang="vi-VN" sz="1300" dirty="0" err="1">
                <a:solidFill>
                  <a:schemeClr val="tx1">
                    <a:lumMod val="60000"/>
                    <a:lumOff val="40000"/>
                  </a:schemeClr>
                </a:solidFill>
                <a:latin typeface="+mn-lt"/>
              </a:rPr>
              <a:t>cập</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từ</a:t>
            </a:r>
            <a:r>
              <a:rPr lang="vi-VN" sz="1300" dirty="0">
                <a:solidFill>
                  <a:schemeClr val="tx1">
                    <a:lumMod val="60000"/>
                    <a:lumOff val="40000"/>
                  </a:schemeClr>
                </a:solidFill>
                <a:latin typeface="+mn-lt"/>
              </a:rPr>
              <a:t> xa </a:t>
            </a:r>
            <a:r>
              <a:rPr lang="vi-VN" sz="1300" dirty="0" err="1">
                <a:solidFill>
                  <a:schemeClr val="tx1">
                    <a:lumMod val="60000"/>
                    <a:lumOff val="40000"/>
                  </a:schemeClr>
                </a:solidFill>
                <a:latin typeface="+mn-lt"/>
              </a:rPr>
              <a:t>để</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kết</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nối</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với</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máy</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tính</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của</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người</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dùng</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từ</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các</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địa</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điểm</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từ</a:t>
            </a:r>
            <a:r>
              <a:rPr lang="vi-VN" sz="1300" dirty="0">
                <a:solidFill>
                  <a:schemeClr val="tx1">
                    <a:lumMod val="60000"/>
                    <a:lumOff val="40000"/>
                  </a:schemeClr>
                </a:solidFill>
                <a:latin typeface="+mn-lt"/>
              </a:rPr>
              <a:t> xa </a:t>
            </a:r>
            <a:r>
              <a:rPr lang="vi-VN" sz="1300" dirty="0" err="1">
                <a:solidFill>
                  <a:schemeClr val="tx1">
                    <a:lumMod val="60000"/>
                    <a:lumOff val="40000"/>
                  </a:schemeClr>
                </a:solidFill>
                <a:latin typeface="+mn-lt"/>
              </a:rPr>
              <a:t>để</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giúp</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họ</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giải</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quyết</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các</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sự</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cố</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với</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hệ</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thống</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hoặc</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phần</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mềm</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của</a:t>
            </a:r>
            <a:r>
              <a:rPr lang="vi-VN" sz="1300" dirty="0">
                <a:solidFill>
                  <a:schemeClr val="tx1">
                    <a:lumMod val="60000"/>
                    <a:lumOff val="40000"/>
                  </a:schemeClr>
                </a:solidFill>
                <a:latin typeface="+mn-lt"/>
              </a:rPr>
              <a:t> </a:t>
            </a:r>
            <a:r>
              <a:rPr lang="vi-VN" sz="1300" dirty="0" err="1">
                <a:solidFill>
                  <a:schemeClr val="tx1">
                    <a:lumMod val="60000"/>
                    <a:lumOff val="40000"/>
                  </a:schemeClr>
                </a:solidFill>
                <a:latin typeface="+mn-lt"/>
              </a:rPr>
              <a:t>họ</a:t>
            </a:r>
            <a:r>
              <a:rPr lang="vi-VN" sz="1300" dirty="0">
                <a:solidFill>
                  <a:schemeClr val="tx1">
                    <a:lumMod val="60000"/>
                    <a:lumOff val="40000"/>
                  </a:schemeClr>
                </a:solidFill>
                <a:latin typeface="+mn-lt"/>
              </a:rPr>
              <a:t>.</a:t>
            </a:r>
            <a:endParaRPr lang="vi-VN" sz="1300" dirty="0">
              <a:solidFill>
                <a:schemeClr val="tx1">
                  <a:lumMod val="60000"/>
                  <a:lumOff val="40000"/>
                </a:schemeClr>
              </a:solidFill>
              <a:latin typeface="+mn-lt"/>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 name="Hộp Văn bản 2"/>
          <p:cNvSpPr txBox="1"/>
          <p:nvPr/>
        </p:nvSpPr>
        <p:spPr>
          <a:xfrm>
            <a:off x="282216" y="2702691"/>
            <a:ext cx="8746755" cy="1092607"/>
          </a:xfrm>
          <a:prstGeom prst="rect">
            <a:avLst/>
          </a:prstGeom>
          <a:noFill/>
        </p:spPr>
        <p:txBody>
          <a:bodyPr wrap="square" rtlCol="0">
            <a:spAutoFit/>
          </a:bodyPr>
          <a:lstStyle/>
          <a:p>
            <a:r>
              <a:rPr lang="en-US" sz="1300" dirty="0" err="1">
                <a:solidFill>
                  <a:schemeClr val="accent3">
                    <a:lumMod val="75000"/>
                  </a:schemeClr>
                </a:solidFill>
              </a:rPr>
              <a:t>Trên</a:t>
            </a:r>
            <a:r>
              <a:rPr lang="en-US" sz="1300" dirty="0">
                <a:solidFill>
                  <a:schemeClr val="accent3">
                    <a:lumMod val="75000"/>
                  </a:schemeClr>
                </a:solidFill>
              </a:rPr>
              <a:t> Windows : </a:t>
            </a:r>
            <a:r>
              <a:rPr lang="vi-VN" sz="1300" dirty="0" err="1">
                <a:solidFill>
                  <a:schemeClr val="accent3">
                    <a:lumMod val="75000"/>
                  </a:schemeClr>
                </a:solidFill>
              </a:rPr>
              <a:t>Dịch</a:t>
            </a:r>
            <a:r>
              <a:rPr lang="vi-VN" sz="1300" dirty="0">
                <a:solidFill>
                  <a:schemeClr val="accent3">
                    <a:lumMod val="75000"/>
                  </a:schemeClr>
                </a:solidFill>
              </a:rPr>
              <a:t> </a:t>
            </a:r>
            <a:r>
              <a:rPr lang="vi-VN" sz="1300" dirty="0" err="1">
                <a:solidFill>
                  <a:schemeClr val="accent3">
                    <a:lumMod val="75000"/>
                  </a:schemeClr>
                </a:solidFill>
              </a:rPr>
              <a:t>vụ</a:t>
            </a:r>
            <a:r>
              <a:rPr lang="vi-VN" sz="1300" dirty="0">
                <a:solidFill>
                  <a:schemeClr val="accent3">
                    <a:lumMod val="75000"/>
                  </a:schemeClr>
                </a:solidFill>
              </a:rPr>
              <a:t> truy </a:t>
            </a:r>
            <a:r>
              <a:rPr lang="vi-VN" sz="1300" dirty="0" err="1">
                <a:solidFill>
                  <a:schemeClr val="accent3">
                    <a:lumMod val="75000"/>
                  </a:schemeClr>
                </a:solidFill>
              </a:rPr>
              <a:t>nhập</a:t>
            </a:r>
            <a:r>
              <a:rPr lang="vi-VN" sz="1300" dirty="0">
                <a:solidFill>
                  <a:schemeClr val="accent3">
                    <a:lumMod val="75000"/>
                  </a:schemeClr>
                </a:solidFill>
              </a:rPr>
              <a:t> </a:t>
            </a:r>
            <a:r>
              <a:rPr lang="vi-VN" sz="1300" dirty="0" err="1">
                <a:solidFill>
                  <a:schemeClr val="accent3">
                    <a:lumMod val="75000"/>
                  </a:schemeClr>
                </a:solidFill>
              </a:rPr>
              <a:t>từ</a:t>
            </a:r>
            <a:r>
              <a:rPr lang="vi-VN" sz="1300" dirty="0">
                <a:solidFill>
                  <a:schemeClr val="accent3">
                    <a:lumMod val="75000"/>
                  </a:schemeClr>
                </a:solidFill>
              </a:rPr>
              <a:t> xa </a:t>
            </a:r>
            <a:r>
              <a:rPr lang="vi-VN" sz="1300" dirty="0" err="1">
                <a:solidFill>
                  <a:schemeClr val="accent3">
                    <a:lumMod val="75000"/>
                  </a:schemeClr>
                </a:solidFill>
              </a:rPr>
              <a:t>thường</a:t>
            </a:r>
            <a:r>
              <a:rPr lang="vi-VN" sz="1300" dirty="0">
                <a:solidFill>
                  <a:schemeClr val="accent3">
                    <a:lumMod val="75000"/>
                  </a:schemeClr>
                </a:solidFill>
              </a:rPr>
              <a:t> </a:t>
            </a:r>
            <a:r>
              <a:rPr lang="vi-VN" sz="1300" dirty="0" err="1">
                <a:solidFill>
                  <a:schemeClr val="accent3">
                    <a:lumMod val="75000"/>
                  </a:schemeClr>
                </a:solidFill>
              </a:rPr>
              <a:t>sử</a:t>
            </a:r>
            <a:r>
              <a:rPr lang="vi-VN" sz="1300" dirty="0">
                <a:solidFill>
                  <a:schemeClr val="accent3">
                    <a:lumMod val="75000"/>
                  </a:schemeClr>
                </a:solidFill>
              </a:rPr>
              <a:t> </a:t>
            </a:r>
            <a:r>
              <a:rPr lang="vi-VN" sz="1300" dirty="0" err="1">
                <a:solidFill>
                  <a:schemeClr val="accent3">
                    <a:lumMod val="75000"/>
                  </a:schemeClr>
                </a:solidFill>
              </a:rPr>
              <a:t>dụng</a:t>
            </a:r>
            <a:r>
              <a:rPr lang="vi-VN" sz="1300" dirty="0">
                <a:solidFill>
                  <a:schemeClr val="accent3">
                    <a:lumMod val="75000"/>
                  </a:schemeClr>
                </a:solidFill>
              </a:rPr>
              <a:t> </a:t>
            </a:r>
            <a:r>
              <a:rPr lang="vi-VN" sz="1300" dirty="0" err="1">
                <a:solidFill>
                  <a:schemeClr val="accent3">
                    <a:lumMod val="75000"/>
                  </a:schemeClr>
                </a:solidFill>
              </a:rPr>
              <a:t>mạng</a:t>
            </a:r>
            <a:r>
              <a:rPr lang="vi-VN" sz="1300" dirty="0">
                <a:solidFill>
                  <a:schemeClr val="accent3">
                    <a:lumMod val="75000"/>
                  </a:schemeClr>
                </a:solidFill>
              </a:rPr>
              <a:t> riêng </a:t>
            </a:r>
            <a:r>
              <a:rPr lang="vi-VN" sz="1300" dirty="0" err="1">
                <a:solidFill>
                  <a:schemeClr val="accent3">
                    <a:lumMod val="75000"/>
                  </a:schemeClr>
                </a:solidFill>
              </a:rPr>
              <a:t>ảo</a:t>
            </a:r>
            <a:r>
              <a:rPr lang="vi-VN" sz="1300" dirty="0">
                <a:solidFill>
                  <a:schemeClr val="accent3">
                    <a:lumMod val="75000"/>
                  </a:schemeClr>
                </a:solidFill>
              </a:rPr>
              <a:t> VPN (</a:t>
            </a:r>
            <a:r>
              <a:rPr lang="vi-VN" sz="1300" dirty="0" err="1">
                <a:solidFill>
                  <a:schemeClr val="accent3">
                    <a:lumMod val="75000"/>
                  </a:schemeClr>
                </a:solidFill>
              </a:rPr>
              <a:t>Virtual</a:t>
            </a:r>
            <a:r>
              <a:rPr lang="vi-VN" sz="1300" dirty="0">
                <a:solidFill>
                  <a:schemeClr val="accent3">
                    <a:lumMod val="75000"/>
                  </a:schemeClr>
                </a:solidFill>
              </a:rPr>
              <a:t> </a:t>
            </a:r>
            <a:r>
              <a:rPr lang="vi-VN" sz="1300" dirty="0" err="1">
                <a:solidFill>
                  <a:schemeClr val="accent3">
                    <a:lumMod val="75000"/>
                  </a:schemeClr>
                </a:solidFill>
              </a:rPr>
              <a:t>Private</a:t>
            </a:r>
            <a:r>
              <a:rPr lang="vi-VN" sz="1300" dirty="0">
                <a:solidFill>
                  <a:schemeClr val="accent3">
                    <a:lumMod val="75000"/>
                  </a:schemeClr>
                </a:solidFill>
              </a:rPr>
              <a:t> </a:t>
            </a:r>
            <a:r>
              <a:rPr lang="vi-VN" sz="1300" dirty="0" err="1">
                <a:solidFill>
                  <a:schemeClr val="accent3">
                    <a:lumMod val="75000"/>
                  </a:schemeClr>
                </a:solidFill>
              </a:rPr>
              <a:t>Networks</a:t>
            </a:r>
            <a:r>
              <a:rPr lang="vi-VN" sz="1300" dirty="0">
                <a:solidFill>
                  <a:schemeClr val="accent3">
                    <a:lumMod val="75000"/>
                  </a:schemeClr>
                </a:solidFill>
              </a:rPr>
              <a:t>) </a:t>
            </a:r>
            <a:r>
              <a:rPr lang="vi-VN" sz="1300" dirty="0" err="1">
                <a:solidFill>
                  <a:schemeClr val="accent3">
                    <a:lumMod val="75000"/>
                  </a:schemeClr>
                </a:solidFill>
              </a:rPr>
              <a:t>hỗ</a:t>
            </a:r>
            <a:r>
              <a:rPr lang="vi-VN" sz="1300" dirty="0">
                <a:solidFill>
                  <a:schemeClr val="accent3">
                    <a:lumMod val="75000"/>
                  </a:schemeClr>
                </a:solidFill>
              </a:rPr>
              <a:t> </a:t>
            </a:r>
            <a:r>
              <a:rPr lang="vi-VN" sz="1300" dirty="0" err="1">
                <a:solidFill>
                  <a:schemeClr val="accent3">
                    <a:lumMod val="75000"/>
                  </a:schemeClr>
                </a:solidFill>
              </a:rPr>
              <a:t>trợ</a:t>
            </a:r>
            <a:r>
              <a:rPr lang="vi-VN" sz="1300" dirty="0">
                <a:solidFill>
                  <a:schemeClr val="accent3">
                    <a:lumMod val="75000"/>
                  </a:schemeClr>
                </a:solidFill>
              </a:rPr>
              <a:t> </a:t>
            </a:r>
            <a:r>
              <a:rPr lang="vi-VN" sz="1300" dirty="0" err="1">
                <a:solidFill>
                  <a:schemeClr val="accent3">
                    <a:lumMod val="75000"/>
                  </a:schemeClr>
                </a:solidFill>
              </a:rPr>
              <a:t>các</a:t>
            </a:r>
            <a:r>
              <a:rPr lang="vi-VN" sz="1300" dirty="0">
                <a:solidFill>
                  <a:schemeClr val="accent3">
                    <a:lumMod val="75000"/>
                  </a:schemeClr>
                </a:solidFill>
              </a:rPr>
              <a:t> giao </a:t>
            </a:r>
            <a:r>
              <a:rPr lang="vi-VN" sz="1300" dirty="0" err="1">
                <a:solidFill>
                  <a:schemeClr val="accent3">
                    <a:lumMod val="75000"/>
                  </a:schemeClr>
                </a:solidFill>
              </a:rPr>
              <a:t>thức</a:t>
            </a:r>
            <a:r>
              <a:rPr lang="vi-VN" sz="1300" dirty="0">
                <a:solidFill>
                  <a:schemeClr val="accent3">
                    <a:lumMod val="75000"/>
                  </a:schemeClr>
                </a:solidFill>
              </a:rPr>
              <a:t>: </a:t>
            </a:r>
            <a:endParaRPr lang="vi-VN" sz="1300" dirty="0">
              <a:solidFill>
                <a:schemeClr val="accent3">
                  <a:lumMod val="75000"/>
                </a:schemeClr>
              </a:solidFill>
            </a:endParaRPr>
          </a:p>
          <a:p>
            <a:pPr marL="285750" lvl="7" indent="-285750">
              <a:buFont typeface="Wingdings" panose="05000000000000000000" pitchFamily="2" charset="2"/>
              <a:buChar char="Ø"/>
            </a:pPr>
            <a:r>
              <a:rPr lang="vi-VN" sz="1300" dirty="0" err="1">
                <a:solidFill>
                  <a:schemeClr val="accent3">
                    <a:lumMod val="75000"/>
                  </a:schemeClr>
                </a:solidFill>
              </a:rPr>
              <a:t>Point</a:t>
            </a:r>
            <a:r>
              <a:rPr lang="vi-VN" sz="1300" dirty="0">
                <a:solidFill>
                  <a:schemeClr val="accent3">
                    <a:lumMod val="75000"/>
                  </a:schemeClr>
                </a:solidFill>
              </a:rPr>
              <a:t>-to-</a:t>
            </a:r>
            <a:r>
              <a:rPr lang="vi-VN" sz="1300" dirty="0" err="1">
                <a:solidFill>
                  <a:schemeClr val="accent3">
                    <a:lumMod val="75000"/>
                  </a:schemeClr>
                </a:solidFill>
              </a:rPr>
              <a:t>Point</a:t>
            </a:r>
            <a:r>
              <a:rPr lang="vi-VN" sz="1300" dirty="0">
                <a:solidFill>
                  <a:schemeClr val="accent3">
                    <a:lumMod val="75000"/>
                  </a:schemeClr>
                </a:solidFill>
              </a:rPr>
              <a:t> </a:t>
            </a:r>
            <a:r>
              <a:rPr lang="vi-VN" sz="1300" dirty="0" err="1">
                <a:solidFill>
                  <a:schemeClr val="accent3">
                    <a:lumMod val="75000"/>
                  </a:schemeClr>
                </a:solidFill>
              </a:rPr>
              <a:t>Tunneling</a:t>
            </a:r>
            <a:r>
              <a:rPr lang="vi-VN" sz="1300" dirty="0">
                <a:solidFill>
                  <a:schemeClr val="accent3">
                    <a:lumMod val="75000"/>
                  </a:schemeClr>
                </a:solidFill>
              </a:rPr>
              <a:t> </a:t>
            </a:r>
            <a:r>
              <a:rPr lang="vi-VN" sz="1300" dirty="0" err="1">
                <a:solidFill>
                  <a:schemeClr val="accent3">
                    <a:lumMod val="75000"/>
                  </a:schemeClr>
                </a:solidFill>
              </a:rPr>
              <a:t>Protocol</a:t>
            </a:r>
            <a:r>
              <a:rPr lang="vi-VN" sz="1300" dirty="0">
                <a:solidFill>
                  <a:schemeClr val="accent3">
                    <a:lumMod val="75000"/>
                  </a:schemeClr>
                </a:solidFill>
              </a:rPr>
              <a:t> (PPTP): Đơn </a:t>
            </a:r>
            <a:r>
              <a:rPr lang="vi-VN" sz="1300" dirty="0" err="1">
                <a:solidFill>
                  <a:schemeClr val="accent3">
                    <a:lumMod val="75000"/>
                  </a:schemeClr>
                </a:solidFill>
              </a:rPr>
              <a:t>giản</a:t>
            </a:r>
            <a:r>
              <a:rPr lang="vi-VN" sz="1300" dirty="0">
                <a:solidFill>
                  <a:schemeClr val="accent3">
                    <a:lumMod val="75000"/>
                  </a:schemeClr>
                </a:solidFill>
              </a:rPr>
              <a:t> khi </a:t>
            </a:r>
            <a:r>
              <a:rPr lang="vi-VN" sz="1300" dirty="0" err="1">
                <a:solidFill>
                  <a:schemeClr val="accent3">
                    <a:lumMod val="75000"/>
                  </a:schemeClr>
                </a:solidFill>
              </a:rPr>
              <a:t>triển</a:t>
            </a:r>
            <a:r>
              <a:rPr lang="vi-VN" sz="1300" dirty="0">
                <a:solidFill>
                  <a:schemeClr val="accent3">
                    <a:lumMod val="75000"/>
                  </a:schemeClr>
                </a:solidFill>
              </a:rPr>
              <a:t> khai song </a:t>
            </a:r>
            <a:r>
              <a:rPr lang="vi-VN" sz="1300" dirty="0" err="1">
                <a:solidFill>
                  <a:schemeClr val="accent3">
                    <a:lumMod val="75000"/>
                  </a:schemeClr>
                </a:solidFill>
              </a:rPr>
              <a:t>tính</a:t>
            </a:r>
            <a:r>
              <a:rPr lang="vi-VN" sz="1300" dirty="0">
                <a:solidFill>
                  <a:schemeClr val="accent3">
                    <a:lumMod val="75000"/>
                  </a:schemeClr>
                </a:solidFill>
              </a:rPr>
              <a:t> </a:t>
            </a:r>
            <a:r>
              <a:rPr lang="vi-VN" sz="1300" dirty="0" err="1">
                <a:solidFill>
                  <a:schemeClr val="accent3">
                    <a:lumMod val="75000"/>
                  </a:schemeClr>
                </a:solidFill>
              </a:rPr>
              <a:t>bảo</a:t>
            </a:r>
            <a:r>
              <a:rPr lang="vi-VN" sz="1300" dirty="0">
                <a:solidFill>
                  <a:schemeClr val="accent3">
                    <a:lumMod val="75000"/>
                  </a:schemeClr>
                </a:solidFill>
              </a:rPr>
              <a:t> </a:t>
            </a:r>
            <a:r>
              <a:rPr lang="vi-VN" sz="1300" dirty="0" err="1">
                <a:solidFill>
                  <a:schemeClr val="accent3">
                    <a:lumMod val="75000"/>
                  </a:schemeClr>
                </a:solidFill>
              </a:rPr>
              <a:t>mật</a:t>
            </a:r>
            <a:r>
              <a:rPr lang="vi-VN" sz="1300" dirty="0">
                <a:solidFill>
                  <a:schemeClr val="accent3">
                    <a:lumMod val="75000"/>
                  </a:schemeClr>
                </a:solidFill>
              </a:rPr>
              <a:t> </a:t>
            </a:r>
            <a:r>
              <a:rPr lang="vi-VN" sz="1300" dirty="0" err="1">
                <a:solidFill>
                  <a:schemeClr val="accent3">
                    <a:lumMod val="75000"/>
                  </a:schemeClr>
                </a:solidFill>
              </a:rPr>
              <a:t>yếu</a:t>
            </a:r>
            <a:r>
              <a:rPr lang="vi-VN" sz="1300" dirty="0">
                <a:solidFill>
                  <a:schemeClr val="accent3">
                    <a:lumMod val="75000"/>
                  </a:schemeClr>
                </a:solidFill>
              </a:rPr>
              <a:t>  </a:t>
            </a:r>
            <a:endParaRPr lang="vi-VN" sz="1300" dirty="0">
              <a:solidFill>
                <a:schemeClr val="accent3">
                  <a:lumMod val="75000"/>
                </a:schemeClr>
              </a:solidFill>
            </a:endParaRPr>
          </a:p>
          <a:p>
            <a:pPr marL="285750" lvl="7" indent="-285750">
              <a:buFont typeface="Wingdings" panose="05000000000000000000" pitchFamily="2" charset="2"/>
              <a:buChar char="Ø"/>
            </a:pPr>
            <a:r>
              <a:rPr lang="vi-VN" sz="1300" dirty="0" err="1">
                <a:solidFill>
                  <a:schemeClr val="accent3">
                    <a:lumMod val="75000"/>
                  </a:schemeClr>
                </a:solidFill>
              </a:rPr>
              <a:t>Layer</a:t>
            </a:r>
            <a:r>
              <a:rPr lang="vi-VN" sz="1300" dirty="0">
                <a:solidFill>
                  <a:schemeClr val="accent3">
                    <a:lumMod val="75000"/>
                  </a:schemeClr>
                </a:solidFill>
              </a:rPr>
              <a:t> 2 </a:t>
            </a:r>
            <a:r>
              <a:rPr lang="vi-VN" sz="1300" dirty="0" err="1">
                <a:solidFill>
                  <a:schemeClr val="accent3">
                    <a:lumMod val="75000"/>
                  </a:schemeClr>
                </a:solidFill>
              </a:rPr>
              <a:t>Tunneling</a:t>
            </a:r>
            <a:r>
              <a:rPr lang="vi-VN" sz="1300" dirty="0">
                <a:solidFill>
                  <a:schemeClr val="accent3">
                    <a:lumMod val="75000"/>
                  </a:schemeClr>
                </a:solidFill>
              </a:rPr>
              <a:t> </a:t>
            </a:r>
            <a:r>
              <a:rPr lang="vi-VN" sz="1300" dirty="0" err="1">
                <a:solidFill>
                  <a:schemeClr val="accent3">
                    <a:lumMod val="75000"/>
                  </a:schemeClr>
                </a:solidFill>
              </a:rPr>
              <a:t>Protocol</a:t>
            </a:r>
            <a:r>
              <a:rPr lang="vi-VN" sz="1300" dirty="0">
                <a:solidFill>
                  <a:schemeClr val="accent3">
                    <a:lumMod val="75000"/>
                  </a:schemeClr>
                </a:solidFill>
              </a:rPr>
              <a:t> (L2TP): </a:t>
            </a:r>
            <a:r>
              <a:rPr lang="vi-VN" sz="1300" dirty="0" err="1">
                <a:solidFill>
                  <a:schemeClr val="accent3">
                    <a:lumMod val="75000"/>
                  </a:schemeClr>
                </a:solidFill>
              </a:rPr>
              <a:t>Dùng</a:t>
            </a:r>
            <a:r>
              <a:rPr lang="vi-VN" sz="1300" dirty="0">
                <a:solidFill>
                  <a:schemeClr val="accent3">
                    <a:lumMod val="75000"/>
                  </a:schemeClr>
                </a:solidFill>
              </a:rPr>
              <a:t> </a:t>
            </a:r>
            <a:r>
              <a:rPr lang="vi-VN" sz="1300" dirty="0" err="1">
                <a:solidFill>
                  <a:schemeClr val="accent3">
                    <a:lumMod val="75000"/>
                  </a:schemeClr>
                </a:solidFill>
              </a:rPr>
              <a:t>chuẩn</a:t>
            </a:r>
            <a:r>
              <a:rPr lang="vi-VN" sz="1300" dirty="0">
                <a:solidFill>
                  <a:schemeClr val="accent3">
                    <a:lumMod val="75000"/>
                  </a:schemeClr>
                </a:solidFill>
              </a:rPr>
              <a:t> </a:t>
            </a:r>
            <a:r>
              <a:rPr lang="vi-VN" sz="1300" dirty="0" err="1">
                <a:solidFill>
                  <a:schemeClr val="accent3">
                    <a:lumMod val="75000"/>
                  </a:schemeClr>
                </a:solidFill>
              </a:rPr>
              <a:t>IPSec</a:t>
            </a:r>
            <a:r>
              <a:rPr lang="vi-VN" sz="1300" dirty="0">
                <a:solidFill>
                  <a:schemeClr val="accent3">
                    <a:lumMod val="75000"/>
                  </a:schemeClr>
                </a:solidFill>
              </a:rPr>
              <a:t>.  </a:t>
            </a:r>
            <a:endParaRPr lang="vi-VN" sz="1300" dirty="0">
              <a:solidFill>
                <a:schemeClr val="accent3">
                  <a:lumMod val="75000"/>
                </a:schemeClr>
              </a:solidFill>
            </a:endParaRPr>
          </a:p>
          <a:p>
            <a:pPr marL="285750" lvl="7" indent="-285750">
              <a:buFont typeface="Wingdings" panose="05000000000000000000" pitchFamily="2" charset="2"/>
              <a:buChar char="Ø"/>
            </a:pPr>
            <a:r>
              <a:rPr lang="vi-VN" sz="1300" dirty="0" err="1">
                <a:solidFill>
                  <a:schemeClr val="accent3">
                    <a:lumMod val="75000"/>
                  </a:schemeClr>
                </a:solidFill>
              </a:rPr>
              <a:t>Secure</a:t>
            </a:r>
            <a:r>
              <a:rPr lang="vi-VN" sz="1300" dirty="0">
                <a:solidFill>
                  <a:schemeClr val="accent3">
                    <a:lumMod val="75000"/>
                  </a:schemeClr>
                </a:solidFill>
              </a:rPr>
              <a:t> </a:t>
            </a:r>
            <a:r>
              <a:rPr lang="vi-VN" sz="1300" dirty="0" err="1">
                <a:solidFill>
                  <a:schemeClr val="accent3">
                    <a:lumMod val="75000"/>
                  </a:schemeClr>
                </a:solidFill>
              </a:rPr>
              <a:t>Socket</a:t>
            </a:r>
            <a:r>
              <a:rPr lang="vi-VN" sz="1300" dirty="0">
                <a:solidFill>
                  <a:schemeClr val="accent3">
                    <a:lumMod val="75000"/>
                  </a:schemeClr>
                </a:solidFill>
              </a:rPr>
              <a:t> </a:t>
            </a:r>
            <a:r>
              <a:rPr lang="vi-VN" sz="1300" dirty="0" err="1">
                <a:solidFill>
                  <a:schemeClr val="accent3">
                    <a:lumMod val="75000"/>
                  </a:schemeClr>
                </a:solidFill>
              </a:rPr>
              <a:t>Tunneling</a:t>
            </a:r>
            <a:r>
              <a:rPr lang="vi-VN" sz="1300" dirty="0">
                <a:solidFill>
                  <a:schemeClr val="accent3">
                    <a:lumMod val="75000"/>
                  </a:schemeClr>
                </a:solidFill>
              </a:rPr>
              <a:t> </a:t>
            </a:r>
            <a:r>
              <a:rPr lang="vi-VN" sz="1300" dirty="0" err="1">
                <a:solidFill>
                  <a:schemeClr val="accent3">
                    <a:lumMod val="75000"/>
                  </a:schemeClr>
                </a:solidFill>
              </a:rPr>
              <a:t>Protocol</a:t>
            </a:r>
            <a:r>
              <a:rPr lang="vi-VN" sz="1300" dirty="0">
                <a:solidFill>
                  <a:schemeClr val="accent3">
                    <a:lumMod val="75000"/>
                  </a:schemeClr>
                </a:solidFill>
              </a:rPr>
              <a:t> (SSTP): </a:t>
            </a:r>
            <a:r>
              <a:rPr lang="vi-VN" sz="1300" dirty="0" err="1">
                <a:solidFill>
                  <a:schemeClr val="accent3">
                    <a:lumMod val="75000"/>
                  </a:schemeClr>
                </a:solidFill>
              </a:rPr>
              <a:t>dùng</a:t>
            </a:r>
            <a:r>
              <a:rPr lang="vi-VN" sz="1300" dirty="0">
                <a:solidFill>
                  <a:schemeClr val="accent3">
                    <a:lumMod val="75000"/>
                  </a:schemeClr>
                </a:solidFill>
              </a:rPr>
              <a:t> giao </a:t>
            </a:r>
            <a:r>
              <a:rPr lang="vi-VN" sz="1300" dirty="0" err="1">
                <a:solidFill>
                  <a:schemeClr val="accent3">
                    <a:lumMod val="75000"/>
                  </a:schemeClr>
                </a:solidFill>
              </a:rPr>
              <a:t>thức</a:t>
            </a:r>
            <a:r>
              <a:rPr lang="vi-VN" sz="1300" dirty="0">
                <a:solidFill>
                  <a:schemeClr val="accent3">
                    <a:lumMod val="75000"/>
                  </a:schemeClr>
                </a:solidFill>
              </a:rPr>
              <a:t> </a:t>
            </a:r>
            <a:r>
              <a:rPr lang="vi-VN" sz="1300" dirty="0" err="1">
                <a:solidFill>
                  <a:schemeClr val="accent3">
                    <a:lumMod val="75000"/>
                  </a:schemeClr>
                </a:solidFill>
              </a:rPr>
              <a:t>http</a:t>
            </a:r>
            <a:r>
              <a:rPr lang="vi-VN" sz="1300" dirty="0">
                <a:solidFill>
                  <a:schemeClr val="accent3">
                    <a:lumMod val="75000"/>
                  </a:schemeClr>
                </a:solidFill>
              </a:rPr>
              <a:t> </a:t>
            </a:r>
            <a:r>
              <a:rPr lang="vi-VN" sz="1300" dirty="0" err="1">
                <a:solidFill>
                  <a:schemeClr val="accent3">
                    <a:lumMod val="75000"/>
                  </a:schemeClr>
                </a:solidFill>
              </a:rPr>
              <a:t>bảo</a:t>
            </a:r>
            <a:r>
              <a:rPr lang="vi-VN" sz="1300" dirty="0">
                <a:solidFill>
                  <a:schemeClr val="accent3">
                    <a:lumMod val="75000"/>
                  </a:schemeClr>
                </a:solidFill>
              </a:rPr>
              <a:t> </a:t>
            </a:r>
            <a:r>
              <a:rPr lang="vi-VN" sz="1300" dirty="0" err="1">
                <a:solidFill>
                  <a:schemeClr val="accent3">
                    <a:lumMod val="75000"/>
                  </a:schemeClr>
                </a:solidFill>
              </a:rPr>
              <a:t>mật</a:t>
            </a:r>
            <a:r>
              <a:rPr lang="vi-VN" sz="1300" dirty="0">
                <a:solidFill>
                  <a:schemeClr val="accent3">
                    <a:lumMod val="75000"/>
                  </a:schemeClr>
                </a:solidFill>
              </a:rPr>
              <a:t> </a:t>
            </a:r>
            <a:endParaRPr lang="vi-VN" sz="1300" dirty="0">
              <a:solidFill>
                <a:schemeClr val="accent3">
                  <a:lumMod val="75000"/>
                </a:schemeClr>
              </a:solidFill>
            </a:endParaRPr>
          </a:p>
        </p:txBody>
      </p:sp>
      <p:pic>
        <p:nvPicPr>
          <p:cNvPr id="24" name="Hình ảnh 23"/>
          <p:cNvPicPr>
            <a:picLocks noChangeAspect="1"/>
          </p:cNvPicPr>
          <p:nvPr/>
        </p:nvPicPr>
        <p:blipFill>
          <a:blip r:embed="rId1"/>
          <a:stretch>
            <a:fillRect/>
          </a:stretch>
        </p:blipFill>
        <p:spPr>
          <a:xfrm>
            <a:off x="48510" y="-3387879"/>
            <a:ext cx="4542545" cy="3406764"/>
          </a:xfrm>
          <a:prstGeom prst="rect">
            <a:avLst/>
          </a:prstGeom>
        </p:spPr>
      </p:pic>
      <p:pic>
        <p:nvPicPr>
          <p:cNvPr id="25" name="Hình ảnh 24"/>
          <p:cNvPicPr>
            <a:picLocks noChangeAspect="1"/>
          </p:cNvPicPr>
          <p:nvPr/>
        </p:nvPicPr>
        <p:blipFill>
          <a:blip r:embed="rId2"/>
          <a:stretch>
            <a:fillRect/>
          </a:stretch>
        </p:blipFill>
        <p:spPr>
          <a:xfrm>
            <a:off x="4711006" y="-3314902"/>
            <a:ext cx="4213761" cy="327605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1000"/>
                                        <p:tgtEl>
                                          <p:spTgt spid="237">
                                            <p:txEl>
                                              <p:pRg st="0" end="0"/>
                                            </p:txEl>
                                          </p:spTgt>
                                        </p:tgtEl>
                                      </p:cBhvr>
                                    </p:animEffect>
                                    <p:anim calcmode="lin" valueType="num">
                                      <p:cBhvr>
                                        <p:cTn id="8" dur="1000" fill="hold"/>
                                        <p:tgtEl>
                                          <p:spTgt spid="2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4.16667E-6 -8.64198E-7 L 0.02204 0.90988 " pathEditMode="relative" rAng="0" ptsTypes="AA">
                                      <p:cBhvr>
                                        <p:cTn id="27" dur="2000" fill="hold"/>
                                        <p:tgtEl>
                                          <p:spTgt spid="24"/>
                                        </p:tgtEl>
                                        <p:attrNameLst>
                                          <p:attrName>ppt_x</p:attrName>
                                          <p:attrName>ppt_y</p:attrName>
                                        </p:attrNameLst>
                                      </p:cBhvr>
                                      <p:rCtr x="1094" y="45494"/>
                                    </p:animMotion>
                                  </p:childTnLst>
                                </p:cTn>
                              </p:par>
                              <p:par>
                                <p:cTn id="28" presetID="42" presetClass="path" presetSubtype="0" accel="50000" decel="50000" fill="hold" nodeType="withEffect">
                                  <p:stCondLst>
                                    <p:cond delay="0"/>
                                  </p:stCondLst>
                                  <p:childTnLst>
                                    <p:animMotion origin="layout" path="M 2.77778E-7 -4.07407E-6 L -0.00087 0.89815 " pathEditMode="relative" rAng="0" ptsTypes="AA">
                                      <p:cBhvr>
                                        <p:cTn id="29" dur="2000" fill="hold"/>
                                        <p:tgtEl>
                                          <p:spTgt spid="25"/>
                                        </p:tgtEl>
                                        <p:attrNameLst>
                                          <p:attrName>ppt_x</p:attrName>
                                          <p:attrName>ppt_y</p:attrName>
                                        </p:attrNameLst>
                                      </p:cBhvr>
                                      <p:rCtr x="-52" y="4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6" name="AutoShape 41"/>
          <p:cNvSpPr>
            <a:spLocks noChangeArrowheads="1"/>
          </p:cNvSpPr>
          <p:nvPr/>
        </p:nvSpPr>
        <p:spPr bwMode="ltGray">
          <a:xfrm rot="5400000">
            <a:off x="-2221776" y="527931"/>
            <a:ext cx="4452125" cy="4779014"/>
          </a:xfrm>
          <a:custGeom>
            <a:avLst/>
            <a:gdLst>
              <a:gd name="T0" fmla="*/ 538772352 w 21600"/>
              <a:gd name="T1" fmla="*/ 0 h 21600"/>
              <a:gd name="T2" fmla="*/ 8081562 w 21600"/>
              <a:gd name="T3" fmla="*/ 518882529 h 21600"/>
              <a:gd name="T4" fmla="*/ 538772352 w 21600"/>
              <a:gd name="T5" fmla="*/ 15706005 h 21600"/>
              <a:gd name="T6" fmla="*/ 1069462919 w 21600"/>
              <a:gd name="T7" fmla="*/ 518882529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lnTo>
                  <a:pt x="323" y="10641"/>
                </a:lnTo>
                <a:close/>
              </a:path>
            </a:pathLst>
          </a:custGeom>
          <a:gradFill rotWithShape="1">
            <a:gsLst>
              <a:gs pos="0">
                <a:srgbClr val="EBEEF0"/>
              </a:gs>
              <a:gs pos="50000">
                <a:schemeClr val="bg2"/>
              </a:gs>
              <a:gs pos="100000">
                <a:srgbClr val="EBEEF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vi-VN"/>
          </a:p>
        </p:txBody>
      </p:sp>
      <p:sp>
        <p:nvSpPr>
          <p:cNvPr id="7" name="AutoShape 42"/>
          <p:cNvSpPr>
            <a:spLocks noChangeArrowheads="1"/>
          </p:cNvSpPr>
          <p:nvPr/>
        </p:nvSpPr>
        <p:spPr bwMode="ltGray">
          <a:xfrm rot="5400000" flipH="1">
            <a:off x="-1847490" y="933891"/>
            <a:ext cx="3721091" cy="3936126"/>
          </a:xfrm>
          <a:custGeom>
            <a:avLst/>
            <a:gdLst>
              <a:gd name="T0" fmla="*/ 376366668 w 21600"/>
              <a:gd name="T1" fmla="*/ 0 h 21600"/>
              <a:gd name="T2" fmla="*/ 187207660 w 21600"/>
              <a:gd name="T3" fmla="*/ 357350463 h 21600"/>
              <a:gd name="T4" fmla="*/ 376366668 w 21600"/>
              <a:gd name="T5" fmla="*/ 355497437 h 21600"/>
              <a:gd name="T6" fmla="*/ 565525676 w 21600"/>
              <a:gd name="T7" fmla="*/ 357350463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lnTo>
                  <a:pt x="10744" y="10800"/>
                </a:lnTo>
                <a:close/>
              </a:path>
            </a:pathLst>
          </a:custGeom>
          <a:gradFill rotWithShape="1">
            <a:gsLst>
              <a:gs pos="0">
                <a:schemeClr val="bg2"/>
              </a:gs>
              <a:gs pos="100000">
                <a:srgbClr val="FFFFFF"/>
              </a:gs>
            </a:gsLst>
            <a:lin ang="540000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vi-VN"/>
          </a:p>
        </p:txBody>
      </p:sp>
      <p:sp>
        <p:nvSpPr>
          <p:cNvPr id="8" name="AutoShape 43"/>
          <p:cNvSpPr>
            <a:spLocks noChangeArrowheads="1"/>
          </p:cNvSpPr>
          <p:nvPr/>
        </p:nvSpPr>
        <p:spPr bwMode="gray">
          <a:xfrm>
            <a:off x="1810461" y="4202820"/>
            <a:ext cx="4427545" cy="468799"/>
          </a:xfrm>
          <a:prstGeom prst="roundRect">
            <a:avLst>
              <a:gd name="adj" fmla="val 50000"/>
            </a:avLst>
          </a:prstGeom>
          <a:noFill/>
          <a:ln w="28575">
            <a:solidFill>
              <a:schemeClr val="bg2"/>
            </a:solidFill>
            <a:rou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FontTx/>
              <a:buNone/>
              <a:defRPr/>
            </a:pPr>
            <a:r>
              <a:rPr lang="en-US" altLang="en-US" sz="1800" b="1" dirty="0"/>
              <a:t>Sao </a:t>
            </a:r>
            <a:r>
              <a:rPr lang="en-US" altLang="en-US" sz="1800" b="1" dirty="0" err="1"/>
              <a:t>lưu</a:t>
            </a:r>
            <a:r>
              <a:rPr lang="en-US" altLang="en-US" sz="1800" b="1" dirty="0"/>
              <a:t> </a:t>
            </a:r>
            <a:r>
              <a:rPr lang="en-US" altLang="en-US" sz="1800" b="1" dirty="0" err="1"/>
              <a:t>và</a:t>
            </a:r>
            <a:r>
              <a:rPr lang="en-US" altLang="en-US" sz="1800" b="1" dirty="0"/>
              <a:t> </a:t>
            </a:r>
            <a:r>
              <a:rPr lang="en-US" altLang="en-US" sz="1800" b="1" dirty="0" err="1"/>
              <a:t>khôi</a:t>
            </a:r>
            <a:r>
              <a:rPr lang="en-US" altLang="en-US" sz="1800" b="1" dirty="0"/>
              <a:t> </a:t>
            </a:r>
            <a:r>
              <a:rPr lang="en-US" altLang="en-US" sz="1800" b="1" dirty="0" err="1"/>
              <a:t>phục</a:t>
            </a:r>
            <a:endParaRPr lang="en-US" altLang="en-US" sz="1800" b="1" dirty="0"/>
          </a:p>
        </p:txBody>
      </p:sp>
      <p:sp>
        <p:nvSpPr>
          <p:cNvPr id="9" name="AutoShape 44"/>
          <p:cNvSpPr>
            <a:spLocks noChangeArrowheads="1"/>
          </p:cNvSpPr>
          <p:nvPr/>
        </p:nvSpPr>
        <p:spPr bwMode="gray">
          <a:xfrm>
            <a:off x="2328068" y="3390601"/>
            <a:ext cx="4427545" cy="468799"/>
          </a:xfrm>
          <a:prstGeom prst="roundRect">
            <a:avLst>
              <a:gd name="adj" fmla="val 50000"/>
            </a:avLst>
          </a:prstGeom>
          <a:noFill/>
          <a:ln w="28575">
            <a:solidFill>
              <a:schemeClr val="bg2"/>
            </a:solidFill>
            <a:round/>
          </a:ln>
          <a:effectLst/>
          <a:extLst>
            <a:ext uri="{909E8E84-426E-40DD-AFC4-6F175D3DCCD1}">
              <a14:hiddenFill xmlns:a14="http://schemas.microsoft.com/office/drawing/2010/main">
                <a:gradFill rotWithShape="1">
                  <a:gsLst>
                    <a:gs pos="0">
                      <a:srgbClr val="FFFFFF"/>
                    </a:gs>
                    <a:gs pos="100000">
                      <a:schemeClr val="folHlink"/>
                    </a:gs>
                  </a:gsLst>
                  <a:lin ang="0" scaled="1"/>
                </a:gradFill>
              </a14:hiddenFill>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FontTx/>
              <a:buNone/>
              <a:defRPr/>
            </a:pPr>
            <a:r>
              <a:rPr lang="en-US" altLang="en-US" sz="1800" b="1" dirty="0" err="1"/>
              <a:t>Truy</a:t>
            </a:r>
            <a:r>
              <a:rPr lang="en-US" altLang="en-US" sz="1800" b="1" dirty="0"/>
              <a:t> </a:t>
            </a:r>
            <a:r>
              <a:rPr lang="en-US" altLang="en-US" sz="1800" b="1" dirty="0" err="1"/>
              <a:t>nhập</a:t>
            </a:r>
            <a:r>
              <a:rPr lang="en-US" altLang="en-US" sz="1800" b="1" dirty="0"/>
              <a:t> </a:t>
            </a:r>
            <a:r>
              <a:rPr lang="en-US" altLang="en-US" sz="1800" b="1" dirty="0" err="1"/>
              <a:t>từ</a:t>
            </a:r>
            <a:r>
              <a:rPr lang="en-US" altLang="en-US" sz="1800" b="1" dirty="0"/>
              <a:t> </a:t>
            </a:r>
            <a:r>
              <a:rPr lang="en-US" altLang="en-US" sz="1800" b="1" dirty="0" err="1"/>
              <a:t>xa</a:t>
            </a:r>
            <a:endParaRPr lang="en-US" altLang="en-US" sz="1800" b="1" dirty="0"/>
          </a:p>
        </p:txBody>
      </p:sp>
      <p:sp>
        <p:nvSpPr>
          <p:cNvPr id="10" name="AutoShape 45"/>
          <p:cNvSpPr>
            <a:spLocks noChangeArrowheads="1"/>
          </p:cNvSpPr>
          <p:nvPr/>
        </p:nvSpPr>
        <p:spPr bwMode="gray">
          <a:xfrm>
            <a:off x="2448718" y="2600107"/>
            <a:ext cx="4427545" cy="468799"/>
          </a:xfrm>
          <a:prstGeom prst="roundRect">
            <a:avLst>
              <a:gd name="adj" fmla="val 50000"/>
            </a:avLst>
          </a:prstGeom>
          <a:noFill/>
          <a:ln w="28575">
            <a:solidFill>
              <a:schemeClr val="bg2"/>
            </a:solidFill>
            <a:rou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FontTx/>
              <a:buNone/>
              <a:defRPr/>
            </a:pPr>
            <a:r>
              <a:rPr lang="en-US" altLang="en-US" sz="1800" b="1" dirty="0" err="1"/>
              <a:t>Quản</a:t>
            </a:r>
            <a:r>
              <a:rPr lang="en-US" altLang="en-US" sz="1800" b="1" dirty="0"/>
              <a:t> </a:t>
            </a:r>
            <a:r>
              <a:rPr lang="en-US" altLang="en-US" sz="1800" b="1" dirty="0" err="1"/>
              <a:t>lý</a:t>
            </a:r>
            <a:r>
              <a:rPr lang="en-US" altLang="en-US" sz="1800" b="1" dirty="0"/>
              <a:t> </a:t>
            </a:r>
            <a:r>
              <a:rPr lang="en-US" altLang="en-US" sz="1800" b="1" dirty="0" err="1"/>
              <a:t>người</a:t>
            </a:r>
            <a:r>
              <a:rPr lang="en-US" altLang="en-US" sz="1800" b="1" dirty="0"/>
              <a:t> </a:t>
            </a:r>
            <a:r>
              <a:rPr lang="en-US" altLang="en-US" sz="1800" b="1" dirty="0" err="1"/>
              <a:t>dùng</a:t>
            </a:r>
            <a:r>
              <a:rPr lang="en-US" altLang="en-US" sz="1800" b="1" dirty="0"/>
              <a:t> </a:t>
            </a:r>
            <a:r>
              <a:rPr lang="en-US" altLang="en-US" sz="1800" b="1" dirty="0" err="1"/>
              <a:t>và</a:t>
            </a:r>
            <a:r>
              <a:rPr lang="en-US" altLang="en-US" sz="1800" b="1" dirty="0"/>
              <a:t> </a:t>
            </a:r>
            <a:r>
              <a:rPr lang="en-US" altLang="en-US" sz="1800" b="1" dirty="0" err="1"/>
              <a:t>máy</a:t>
            </a:r>
            <a:r>
              <a:rPr lang="en-US" altLang="en-US" sz="1800" b="1" dirty="0"/>
              <a:t> </a:t>
            </a:r>
            <a:r>
              <a:rPr lang="en-US" altLang="en-US" sz="1800" b="1" dirty="0" err="1"/>
              <a:t>tính</a:t>
            </a:r>
            <a:endParaRPr lang="en-US" altLang="en-US" sz="1800" b="1" dirty="0"/>
          </a:p>
        </p:txBody>
      </p:sp>
      <p:sp>
        <p:nvSpPr>
          <p:cNvPr id="11" name="AutoShape 46"/>
          <p:cNvSpPr>
            <a:spLocks noChangeArrowheads="1"/>
          </p:cNvSpPr>
          <p:nvPr/>
        </p:nvSpPr>
        <p:spPr bwMode="gray">
          <a:xfrm>
            <a:off x="2296318" y="1798646"/>
            <a:ext cx="4427545" cy="468799"/>
          </a:xfrm>
          <a:prstGeom prst="roundRect">
            <a:avLst>
              <a:gd name="adj" fmla="val 50000"/>
            </a:avLst>
          </a:prstGeom>
          <a:noFill/>
          <a:ln w="28575">
            <a:solidFill>
              <a:schemeClr val="bg2"/>
            </a:solidFill>
            <a:round/>
          </a:ln>
          <a:effectLst/>
          <a:extLst>
            <a:ext uri="{909E8E84-426E-40DD-AFC4-6F175D3DCCD1}">
              <a14:hiddenFill xmlns:a14="http://schemas.microsoft.com/office/drawing/2010/main">
                <a:gradFill rotWithShape="1">
                  <a:gsLst>
                    <a:gs pos="0">
                      <a:srgbClr val="FFFFFF"/>
                    </a:gs>
                    <a:gs pos="100000">
                      <a:schemeClr val="folHlink"/>
                    </a:gs>
                  </a:gsLst>
                  <a:lin ang="0" scaled="1"/>
                </a:gradFill>
              </a14:hiddenFill>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FontTx/>
              <a:buNone/>
              <a:defRPr/>
            </a:pPr>
            <a:r>
              <a:rPr lang="en-US" altLang="en-US" sz="1800" b="1" dirty="0"/>
              <a:t>Chia </a:t>
            </a:r>
            <a:r>
              <a:rPr lang="en-US" altLang="en-US" sz="1800" b="1" dirty="0" err="1"/>
              <a:t>sẻ</a:t>
            </a:r>
            <a:r>
              <a:rPr lang="en-US" altLang="en-US" sz="1800" b="1" dirty="0"/>
              <a:t> file </a:t>
            </a:r>
            <a:r>
              <a:rPr lang="en-US" altLang="en-US" sz="1800" b="1" dirty="0" err="1"/>
              <a:t>và</a:t>
            </a:r>
            <a:r>
              <a:rPr lang="en-US" altLang="en-US" sz="1800" b="1" dirty="0"/>
              <a:t> </a:t>
            </a:r>
            <a:r>
              <a:rPr lang="en-US" altLang="en-US" sz="1800" b="1" dirty="0" err="1"/>
              <a:t>máy</a:t>
            </a:r>
            <a:r>
              <a:rPr lang="en-US" altLang="en-US" sz="1800" b="1" dirty="0"/>
              <a:t> in</a:t>
            </a:r>
            <a:endParaRPr lang="en-US" altLang="en-US" sz="1800" b="1" dirty="0"/>
          </a:p>
        </p:txBody>
      </p:sp>
      <p:sp>
        <p:nvSpPr>
          <p:cNvPr id="12" name="AutoShape 47"/>
          <p:cNvSpPr>
            <a:spLocks noChangeArrowheads="1"/>
          </p:cNvSpPr>
          <p:nvPr/>
        </p:nvSpPr>
        <p:spPr bwMode="gray">
          <a:xfrm>
            <a:off x="1820222" y="998973"/>
            <a:ext cx="4427545" cy="468799"/>
          </a:xfrm>
          <a:prstGeom prst="roundRect">
            <a:avLst>
              <a:gd name="adj" fmla="val 50000"/>
            </a:avLst>
          </a:prstGeom>
          <a:noFill/>
          <a:ln w="28575">
            <a:solidFill>
              <a:schemeClr val="bg2"/>
            </a:solidFill>
            <a:rou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0"/>
              </a:spcBef>
              <a:buClrTx/>
              <a:buFontTx/>
              <a:buNone/>
              <a:defRPr/>
            </a:pPr>
            <a:r>
              <a:rPr lang="en-US" altLang="en-US" sz="1800" b="1" dirty="0" err="1"/>
              <a:t>Dịch</a:t>
            </a:r>
            <a:r>
              <a:rPr lang="en-US" altLang="en-US" sz="1800" b="1" dirty="0"/>
              <a:t> </a:t>
            </a:r>
            <a:r>
              <a:rPr lang="en-US" altLang="en-US" sz="1800" b="1" dirty="0" err="1"/>
              <a:t>vụ</a:t>
            </a:r>
            <a:r>
              <a:rPr lang="en-US" altLang="en-US" sz="1800" b="1" dirty="0"/>
              <a:t> </a:t>
            </a:r>
            <a:r>
              <a:rPr lang="en-US" altLang="en-US" sz="1800" b="1" dirty="0" err="1"/>
              <a:t>và</a:t>
            </a:r>
            <a:r>
              <a:rPr lang="en-US" altLang="en-US" sz="1800" b="1" dirty="0"/>
              <a:t> </a:t>
            </a:r>
            <a:r>
              <a:rPr lang="en-US" altLang="en-US" sz="1800" b="1" dirty="0" err="1"/>
              <a:t>cài</a:t>
            </a:r>
            <a:r>
              <a:rPr lang="en-US" altLang="en-US" sz="1800" b="1" dirty="0"/>
              <a:t> </a:t>
            </a:r>
            <a:r>
              <a:rPr lang="en-US" altLang="en-US" sz="1800" b="1" dirty="0" err="1"/>
              <a:t>đặt</a:t>
            </a:r>
            <a:r>
              <a:rPr lang="en-US" altLang="en-US" sz="1800" b="1" dirty="0"/>
              <a:t> DNS </a:t>
            </a:r>
            <a:r>
              <a:rPr lang="en-US" altLang="en-US" sz="1800" b="1" dirty="0" err="1"/>
              <a:t>và</a:t>
            </a:r>
            <a:r>
              <a:rPr lang="en-US" altLang="en-US" sz="1800" b="1" dirty="0"/>
              <a:t> DHCP</a:t>
            </a:r>
            <a:endParaRPr lang="en-US" altLang="en-US" sz="1800" b="1" dirty="0"/>
          </a:p>
        </p:txBody>
      </p:sp>
      <p:grpSp>
        <p:nvGrpSpPr>
          <p:cNvPr id="13" name="Group 48"/>
          <p:cNvGrpSpPr/>
          <p:nvPr/>
        </p:nvGrpSpPr>
        <p:grpSpPr bwMode="auto">
          <a:xfrm>
            <a:off x="1502722" y="1078073"/>
            <a:ext cx="381685" cy="351599"/>
            <a:chOff x="2078" y="1680"/>
            <a:chExt cx="1615" cy="1615"/>
          </a:xfrm>
        </p:grpSpPr>
        <p:sp>
          <p:nvSpPr>
            <p:cNvPr id="42" name="Oval 4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43" name="Oval 50"/>
            <p:cNvSpPr>
              <a:spLocks noChangeArrowheads="1"/>
            </p:cNvSpPr>
            <p:nvPr/>
          </p:nvSpPr>
          <p:spPr bwMode="gray">
            <a:xfrm>
              <a:off x="2172" y="1774"/>
              <a:ext cx="1427" cy="1427"/>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44" name="Oval 51"/>
            <p:cNvSpPr>
              <a:spLocks noChangeArrowheads="1"/>
            </p:cNvSpPr>
            <p:nvPr/>
          </p:nvSpPr>
          <p:spPr bwMode="gray">
            <a:xfrm>
              <a:off x="2253" y="1855"/>
              <a:ext cx="1265" cy="1265"/>
            </a:xfrm>
            <a:prstGeom prst="ellipse">
              <a:avLst/>
            </a:prstGeom>
            <a:gradFill rotWithShape="1">
              <a:gsLst>
                <a:gs pos="0">
                  <a:srgbClr val="FFFFFF"/>
                </a:gs>
                <a:gs pos="50000">
                  <a:schemeClr val="hlink"/>
                </a:gs>
                <a:gs pos="100000">
                  <a:srgbClr val="FFFFFF"/>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vi-VN" altLang="vi-VN"/>
            </a:p>
          </p:txBody>
        </p:sp>
        <p:sp>
          <p:nvSpPr>
            <p:cNvPr id="45" name="Oval 52"/>
            <p:cNvSpPr>
              <a:spLocks noChangeArrowheads="1"/>
            </p:cNvSpPr>
            <p:nvPr/>
          </p:nvSpPr>
          <p:spPr bwMode="gray">
            <a:xfrm>
              <a:off x="2253" y="1855"/>
              <a:ext cx="1265" cy="1265"/>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46" name="Oval 53"/>
            <p:cNvSpPr>
              <a:spLocks noChangeArrowheads="1"/>
            </p:cNvSpPr>
            <p:nvPr/>
          </p:nvSpPr>
          <p:spPr bwMode="gray">
            <a:xfrm>
              <a:off x="2334" y="1936"/>
              <a:ext cx="1097" cy="1104"/>
            </a:xfrm>
            <a:prstGeom prst="ellipse">
              <a:avLst/>
            </a:prstGeom>
            <a:gradFill rotWithShape="1">
              <a:gsLst>
                <a:gs pos="0">
                  <a:srgbClr val="2F5D58"/>
                </a:gs>
                <a:gs pos="50000">
                  <a:schemeClr val="hlink"/>
                </a:gs>
                <a:gs pos="100000">
                  <a:srgbClr val="2F5D58"/>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vi-VN" altLang="vi-VN"/>
            </a:p>
          </p:txBody>
        </p:sp>
        <p:sp>
          <p:nvSpPr>
            <p:cNvPr id="47" name="Oval 54"/>
            <p:cNvSpPr>
              <a:spLocks noChangeArrowheads="1"/>
            </p:cNvSpPr>
            <p:nvPr/>
          </p:nvSpPr>
          <p:spPr bwMode="gray">
            <a:xfrm>
              <a:off x="2334" y="1936"/>
              <a:ext cx="1097" cy="1104"/>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grpSp>
      <p:grpSp>
        <p:nvGrpSpPr>
          <p:cNvPr id="14" name="Group 55"/>
          <p:cNvGrpSpPr/>
          <p:nvPr/>
        </p:nvGrpSpPr>
        <p:grpSpPr bwMode="auto">
          <a:xfrm>
            <a:off x="1991518" y="1895209"/>
            <a:ext cx="381685" cy="351599"/>
            <a:chOff x="2078" y="1680"/>
            <a:chExt cx="1615" cy="1615"/>
          </a:xfrm>
        </p:grpSpPr>
        <p:sp>
          <p:nvSpPr>
            <p:cNvPr id="36" name="Oval 5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37" name="Oval 57"/>
            <p:cNvSpPr>
              <a:spLocks noChangeArrowheads="1"/>
            </p:cNvSpPr>
            <p:nvPr/>
          </p:nvSpPr>
          <p:spPr bwMode="gray">
            <a:xfrm>
              <a:off x="2172" y="1774"/>
              <a:ext cx="1427" cy="1427"/>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38" name="Oval 58"/>
            <p:cNvSpPr>
              <a:spLocks noChangeArrowheads="1"/>
            </p:cNvSpPr>
            <p:nvPr/>
          </p:nvSpPr>
          <p:spPr bwMode="gray">
            <a:xfrm>
              <a:off x="2253" y="1855"/>
              <a:ext cx="1265" cy="1265"/>
            </a:xfrm>
            <a:prstGeom prst="ellipse">
              <a:avLst/>
            </a:prstGeom>
            <a:gradFill rotWithShape="1">
              <a:gsLst>
                <a:gs pos="0">
                  <a:srgbClr val="FFFFFF"/>
                </a:gs>
                <a:gs pos="50000">
                  <a:schemeClr val="hlink"/>
                </a:gs>
                <a:gs pos="100000">
                  <a:srgbClr val="FFFFFF"/>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vi-VN" altLang="vi-VN"/>
            </a:p>
          </p:txBody>
        </p:sp>
        <p:sp>
          <p:nvSpPr>
            <p:cNvPr id="39" name="Oval 59"/>
            <p:cNvSpPr>
              <a:spLocks noChangeArrowheads="1"/>
            </p:cNvSpPr>
            <p:nvPr/>
          </p:nvSpPr>
          <p:spPr bwMode="gray">
            <a:xfrm>
              <a:off x="2253" y="1855"/>
              <a:ext cx="1265" cy="1265"/>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40" name="Oval 60"/>
            <p:cNvSpPr>
              <a:spLocks noChangeArrowheads="1"/>
            </p:cNvSpPr>
            <p:nvPr/>
          </p:nvSpPr>
          <p:spPr bwMode="gray">
            <a:xfrm>
              <a:off x="2334" y="1936"/>
              <a:ext cx="1097" cy="1104"/>
            </a:xfrm>
            <a:prstGeom prst="ellipse">
              <a:avLst/>
            </a:prstGeom>
            <a:gradFill rotWithShape="1">
              <a:gsLst>
                <a:gs pos="0">
                  <a:srgbClr val="2F5D58"/>
                </a:gs>
                <a:gs pos="50000">
                  <a:schemeClr val="hlink"/>
                </a:gs>
                <a:gs pos="100000">
                  <a:srgbClr val="2F5D58"/>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vi-VN" altLang="vi-VN"/>
            </a:p>
          </p:txBody>
        </p:sp>
        <p:sp>
          <p:nvSpPr>
            <p:cNvPr id="41" name="Oval 61"/>
            <p:cNvSpPr>
              <a:spLocks noChangeArrowheads="1"/>
            </p:cNvSpPr>
            <p:nvPr/>
          </p:nvSpPr>
          <p:spPr bwMode="gray">
            <a:xfrm>
              <a:off x="2334" y="1936"/>
              <a:ext cx="1097" cy="1104"/>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grpSp>
      <p:grpSp>
        <p:nvGrpSpPr>
          <p:cNvPr id="15" name="Group 62"/>
          <p:cNvGrpSpPr/>
          <p:nvPr/>
        </p:nvGrpSpPr>
        <p:grpSpPr bwMode="auto">
          <a:xfrm>
            <a:off x="2143918" y="2666507"/>
            <a:ext cx="381685" cy="351599"/>
            <a:chOff x="2078" y="1680"/>
            <a:chExt cx="1615" cy="1615"/>
          </a:xfrm>
        </p:grpSpPr>
        <p:sp>
          <p:nvSpPr>
            <p:cNvPr id="30" name="Oval 6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31" name="Oval 64"/>
            <p:cNvSpPr>
              <a:spLocks noChangeArrowheads="1"/>
            </p:cNvSpPr>
            <p:nvPr/>
          </p:nvSpPr>
          <p:spPr bwMode="gray">
            <a:xfrm>
              <a:off x="2172" y="1774"/>
              <a:ext cx="1427" cy="1427"/>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32" name="Oval 65"/>
            <p:cNvSpPr>
              <a:spLocks noChangeArrowheads="1"/>
            </p:cNvSpPr>
            <p:nvPr/>
          </p:nvSpPr>
          <p:spPr bwMode="gray">
            <a:xfrm>
              <a:off x="2253" y="1855"/>
              <a:ext cx="1265" cy="1265"/>
            </a:xfrm>
            <a:prstGeom prst="ellipse">
              <a:avLst/>
            </a:prstGeom>
            <a:gradFill rotWithShape="1">
              <a:gsLst>
                <a:gs pos="0">
                  <a:srgbClr val="FFFFFF"/>
                </a:gs>
                <a:gs pos="50000">
                  <a:schemeClr val="hlink"/>
                </a:gs>
                <a:gs pos="100000">
                  <a:srgbClr val="FFFFFF"/>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vi-VN" altLang="vi-VN"/>
            </a:p>
          </p:txBody>
        </p:sp>
        <p:sp>
          <p:nvSpPr>
            <p:cNvPr id="33" name="Oval 66"/>
            <p:cNvSpPr>
              <a:spLocks noChangeArrowheads="1"/>
            </p:cNvSpPr>
            <p:nvPr/>
          </p:nvSpPr>
          <p:spPr bwMode="gray">
            <a:xfrm>
              <a:off x="2253" y="1855"/>
              <a:ext cx="1265" cy="1265"/>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34" name="Oval 67"/>
            <p:cNvSpPr>
              <a:spLocks noChangeArrowheads="1"/>
            </p:cNvSpPr>
            <p:nvPr/>
          </p:nvSpPr>
          <p:spPr bwMode="gray">
            <a:xfrm>
              <a:off x="2334" y="1936"/>
              <a:ext cx="1097" cy="1104"/>
            </a:xfrm>
            <a:prstGeom prst="ellipse">
              <a:avLst/>
            </a:prstGeom>
            <a:gradFill rotWithShape="1">
              <a:gsLst>
                <a:gs pos="0">
                  <a:srgbClr val="2F5D58"/>
                </a:gs>
                <a:gs pos="50000">
                  <a:schemeClr val="hlink"/>
                </a:gs>
                <a:gs pos="100000">
                  <a:srgbClr val="2F5D58"/>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vi-VN" altLang="vi-VN"/>
            </a:p>
          </p:txBody>
        </p:sp>
        <p:sp>
          <p:nvSpPr>
            <p:cNvPr id="35" name="Oval 68"/>
            <p:cNvSpPr>
              <a:spLocks noChangeArrowheads="1"/>
            </p:cNvSpPr>
            <p:nvPr/>
          </p:nvSpPr>
          <p:spPr bwMode="gray">
            <a:xfrm>
              <a:off x="2334" y="1936"/>
              <a:ext cx="1097" cy="1104"/>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grpSp>
      <p:grpSp>
        <p:nvGrpSpPr>
          <p:cNvPr id="16" name="Group 69"/>
          <p:cNvGrpSpPr/>
          <p:nvPr/>
        </p:nvGrpSpPr>
        <p:grpSpPr bwMode="auto">
          <a:xfrm>
            <a:off x="1991518" y="3482401"/>
            <a:ext cx="381685" cy="351599"/>
            <a:chOff x="2078" y="1680"/>
            <a:chExt cx="1615" cy="1615"/>
          </a:xfrm>
        </p:grpSpPr>
        <p:sp>
          <p:nvSpPr>
            <p:cNvPr id="24" name="Oval 7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25" name="Oval 71"/>
            <p:cNvSpPr>
              <a:spLocks noChangeArrowheads="1"/>
            </p:cNvSpPr>
            <p:nvPr/>
          </p:nvSpPr>
          <p:spPr bwMode="gray">
            <a:xfrm>
              <a:off x="2172" y="1774"/>
              <a:ext cx="1427" cy="1427"/>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26" name="Oval 72"/>
            <p:cNvSpPr>
              <a:spLocks noChangeArrowheads="1"/>
            </p:cNvSpPr>
            <p:nvPr/>
          </p:nvSpPr>
          <p:spPr bwMode="gray">
            <a:xfrm>
              <a:off x="2253" y="1855"/>
              <a:ext cx="1265" cy="1265"/>
            </a:xfrm>
            <a:prstGeom prst="ellipse">
              <a:avLst/>
            </a:prstGeom>
            <a:gradFill rotWithShape="1">
              <a:gsLst>
                <a:gs pos="0">
                  <a:srgbClr val="FFFFFF"/>
                </a:gs>
                <a:gs pos="50000">
                  <a:schemeClr val="hlink"/>
                </a:gs>
                <a:gs pos="100000">
                  <a:srgbClr val="FFFFFF"/>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vi-VN" altLang="vi-VN"/>
            </a:p>
          </p:txBody>
        </p:sp>
        <p:sp>
          <p:nvSpPr>
            <p:cNvPr id="27" name="Oval 73"/>
            <p:cNvSpPr>
              <a:spLocks noChangeArrowheads="1"/>
            </p:cNvSpPr>
            <p:nvPr/>
          </p:nvSpPr>
          <p:spPr bwMode="gray">
            <a:xfrm>
              <a:off x="2253" y="1855"/>
              <a:ext cx="1265" cy="1265"/>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28" name="Oval 74"/>
            <p:cNvSpPr>
              <a:spLocks noChangeArrowheads="1"/>
            </p:cNvSpPr>
            <p:nvPr/>
          </p:nvSpPr>
          <p:spPr bwMode="gray">
            <a:xfrm>
              <a:off x="2334" y="1936"/>
              <a:ext cx="1097" cy="1104"/>
            </a:xfrm>
            <a:prstGeom prst="ellipse">
              <a:avLst/>
            </a:prstGeom>
            <a:gradFill rotWithShape="1">
              <a:gsLst>
                <a:gs pos="0">
                  <a:srgbClr val="2F5D58"/>
                </a:gs>
                <a:gs pos="50000">
                  <a:schemeClr val="hlink"/>
                </a:gs>
                <a:gs pos="100000">
                  <a:srgbClr val="2F5D58"/>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vi-VN" altLang="vi-VN"/>
            </a:p>
          </p:txBody>
        </p:sp>
        <p:sp>
          <p:nvSpPr>
            <p:cNvPr id="29" name="Oval 75"/>
            <p:cNvSpPr>
              <a:spLocks noChangeArrowheads="1"/>
            </p:cNvSpPr>
            <p:nvPr/>
          </p:nvSpPr>
          <p:spPr bwMode="gray">
            <a:xfrm>
              <a:off x="2334" y="1936"/>
              <a:ext cx="1097" cy="1104"/>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grpSp>
      <p:grpSp>
        <p:nvGrpSpPr>
          <p:cNvPr id="17" name="Group 76"/>
          <p:cNvGrpSpPr/>
          <p:nvPr/>
        </p:nvGrpSpPr>
        <p:grpSpPr bwMode="auto">
          <a:xfrm>
            <a:off x="1508895" y="4271508"/>
            <a:ext cx="356239" cy="351599"/>
            <a:chOff x="2078" y="1680"/>
            <a:chExt cx="1615" cy="1615"/>
          </a:xfrm>
        </p:grpSpPr>
        <p:sp>
          <p:nvSpPr>
            <p:cNvPr id="18" name="Oval 7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19" name="Oval 78"/>
            <p:cNvSpPr>
              <a:spLocks noChangeArrowheads="1"/>
            </p:cNvSpPr>
            <p:nvPr/>
          </p:nvSpPr>
          <p:spPr bwMode="gray">
            <a:xfrm>
              <a:off x="2172" y="1774"/>
              <a:ext cx="1428" cy="1427"/>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20" name="Oval 79"/>
            <p:cNvSpPr>
              <a:spLocks noChangeArrowheads="1"/>
            </p:cNvSpPr>
            <p:nvPr/>
          </p:nvSpPr>
          <p:spPr bwMode="gray">
            <a:xfrm>
              <a:off x="2251" y="1855"/>
              <a:ext cx="1262" cy="1265"/>
            </a:xfrm>
            <a:prstGeom prst="ellipse">
              <a:avLst/>
            </a:prstGeom>
            <a:gradFill rotWithShape="1">
              <a:gsLst>
                <a:gs pos="0">
                  <a:srgbClr val="FFFFFF"/>
                </a:gs>
                <a:gs pos="50000">
                  <a:schemeClr val="hlink"/>
                </a:gs>
                <a:gs pos="100000">
                  <a:srgbClr val="FFFFFF"/>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vi-VN" altLang="vi-VN"/>
            </a:p>
          </p:txBody>
        </p:sp>
        <p:sp>
          <p:nvSpPr>
            <p:cNvPr id="21" name="Oval 80"/>
            <p:cNvSpPr>
              <a:spLocks noChangeArrowheads="1"/>
            </p:cNvSpPr>
            <p:nvPr/>
          </p:nvSpPr>
          <p:spPr bwMode="gray">
            <a:xfrm>
              <a:off x="2251" y="1855"/>
              <a:ext cx="1262" cy="1265"/>
            </a:xfrm>
            <a:prstGeom prst="ellipse">
              <a:avLst/>
            </a:prstGeom>
            <a:gradFill rotWithShape="1">
              <a:gsLst>
                <a:gs pos="0">
                  <a:srgbClr val="000000"/>
                </a:gs>
                <a:gs pos="100000">
                  <a:srgbClr val="E35E23"/>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sp>
          <p:nvSpPr>
            <p:cNvPr id="22" name="Oval 81"/>
            <p:cNvSpPr>
              <a:spLocks noChangeArrowheads="1"/>
            </p:cNvSpPr>
            <p:nvPr/>
          </p:nvSpPr>
          <p:spPr bwMode="gray">
            <a:xfrm>
              <a:off x="2338" y="1936"/>
              <a:ext cx="1096" cy="1104"/>
            </a:xfrm>
            <a:prstGeom prst="ellipse">
              <a:avLst/>
            </a:prstGeom>
            <a:gradFill rotWithShape="1">
              <a:gsLst>
                <a:gs pos="0">
                  <a:srgbClr val="2F5D58"/>
                </a:gs>
                <a:gs pos="50000">
                  <a:schemeClr val="hlink"/>
                </a:gs>
                <a:gs pos="100000">
                  <a:srgbClr val="2F5D58"/>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endParaRPr lang="vi-VN" altLang="vi-VN"/>
            </a:p>
          </p:txBody>
        </p:sp>
        <p:sp>
          <p:nvSpPr>
            <p:cNvPr id="23" name="Oval 82"/>
            <p:cNvSpPr>
              <a:spLocks noChangeArrowheads="1"/>
            </p:cNvSpPr>
            <p:nvPr/>
          </p:nvSpPr>
          <p:spPr bwMode="gray">
            <a:xfrm>
              <a:off x="2338" y="1936"/>
              <a:ext cx="1096" cy="1104"/>
            </a:xfrm>
            <a:prstGeom prst="ellipse">
              <a:avLst/>
            </a:prstGeom>
            <a:gradFill rotWithShape="1">
              <a:gsLst>
                <a:gs pos="0">
                  <a:srgbClr val="E35E23"/>
                </a:gs>
                <a:gs pos="100000">
                  <a:srgbClr val="6E2E1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1" hangingPunct="1">
                <a:spcBef>
                  <a:spcPct val="0"/>
                </a:spcBef>
                <a:buClrTx/>
                <a:buFontTx/>
                <a:buNone/>
                <a:defRPr/>
              </a:pPr>
              <a:endParaRPr lang="en-US" altLang="en-US" sz="1800"/>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1000" fill="hold"/>
                                        <p:tgtEl>
                                          <p:spTgt spid="1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000"/>
                                        <p:tgtEl>
                                          <p:spTgt spid="9"/>
                                        </p:tgtEl>
                                      </p:cBhvr>
                                    </p:animEffect>
                                    <p:anim calcmode="lin" valueType="num">
                                      <p:cBhvr>
                                        <p:cTn id="59" dur="1000" fill="hold"/>
                                        <p:tgtEl>
                                          <p:spTgt spid="9"/>
                                        </p:tgtEl>
                                        <p:attrNameLst>
                                          <p:attrName>ppt_x</p:attrName>
                                        </p:attrNameLst>
                                      </p:cBhvr>
                                      <p:tavLst>
                                        <p:tav tm="0">
                                          <p:val>
                                            <p:strVal val="#ppt_x"/>
                                          </p:val>
                                        </p:tav>
                                        <p:tav tm="100000">
                                          <p:val>
                                            <p:strVal val="#ppt_x"/>
                                          </p:val>
                                        </p:tav>
                                      </p:tavLst>
                                    </p:anim>
                                    <p:anim calcmode="lin" valueType="num">
                                      <p:cBhvr>
                                        <p:cTn id="6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00"/>
                                        <p:tgtEl>
                                          <p:spTgt spid="8"/>
                                        </p:tgtEl>
                                      </p:cBhvr>
                                    </p:animEffect>
                                    <p:anim calcmode="lin" valueType="num">
                                      <p:cBhvr>
                                        <p:cTn id="71" dur="1000" fill="hold"/>
                                        <p:tgtEl>
                                          <p:spTgt spid="8"/>
                                        </p:tgtEl>
                                        <p:attrNameLst>
                                          <p:attrName>ppt_x</p:attrName>
                                        </p:attrNameLst>
                                      </p:cBhvr>
                                      <p:tavLst>
                                        <p:tav tm="0">
                                          <p:val>
                                            <p:strVal val="#ppt_x"/>
                                          </p:val>
                                        </p:tav>
                                        <p:tav tm="100000">
                                          <p:val>
                                            <p:strVal val="#ppt_x"/>
                                          </p:val>
                                        </p:tav>
                                      </p:tavLst>
                                    </p:anim>
                                    <p:anim calcmode="lin" valueType="num">
                                      <p:cBhvr>
                                        <p:cTn id="7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13" name="Hộp Văn bản 12"/>
          <p:cNvSpPr txBox="1"/>
          <p:nvPr/>
        </p:nvSpPr>
        <p:spPr>
          <a:xfrm>
            <a:off x="401443" y="681713"/>
            <a:ext cx="8660781" cy="2893100"/>
          </a:xfrm>
          <a:prstGeom prst="rect">
            <a:avLst/>
          </a:prstGeom>
          <a:noFill/>
        </p:spPr>
        <p:txBody>
          <a:bodyPr wrap="square" rtlCol="0">
            <a:spAutoFit/>
          </a:bodyPr>
          <a:lstStyle/>
          <a:p>
            <a:r>
              <a:rPr lang="vi-VN" sz="1300" dirty="0" err="1">
                <a:solidFill>
                  <a:schemeClr val="accent3">
                    <a:lumMod val="75000"/>
                  </a:schemeClr>
                </a:solidFill>
              </a:rPr>
              <a:t>Telnet</a:t>
            </a:r>
            <a:r>
              <a:rPr lang="vi-VN" sz="1300" dirty="0">
                <a:solidFill>
                  <a:schemeClr val="accent3">
                    <a:lumMod val="75000"/>
                  </a:schemeClr>
                </a:solidFill>
              </a:rPr>
              <a:t> </a:t>
            </a:r>
            <a:r>
              <a:rPr lang="vi-VN" sz="1300" dirty="0" err="1">
                <a:solidFill>
                  <a:schemeClr val="accent3">
                    <a:lumMod val="75000"/>
                  </a:schemeClr>
                </a:solidFill>
              </a:rPr>
              <a:t>là</a:t>
            </a:r>
            <a:r>
              <a:rPr lang="vi-VN" sz="1300" dirty="0">
                <a:solidFill>
                  <a:schemeClr val="accent3">
                    <a:lumMod val="75000"/>
                  </a:schemeClr>
                </a:solidFill>
              </a:rPr>
              <a:t> công </a:t>
            </a:r>
            <a:r>
              <a:rPr lang="vi-VN" sz="1300" dirty="0" err="1">
                <a:solidFill>
                  <a:schemeClr val="accent3">
                    <a:lumMod val="75000"/>
                  </a:schemeClr>
                </a:solidFill>
              </a:rPr>
              <a:t>cụ</a:t>
            </a:r>
            <a:r>
              <a:rPr lang="vi-VN" sz="1300" dirty="0">
                <a:solidFill>
                  <a:schemeClr val="accent3">
                    <a:lumMod val="75000"/>
                  </a:schemeClr>
                </a:solidFill>
              </a:rPr>
              <a:t> </a:t>
            </a:r>
            <a:r>
              <a:rPr lang="vi-VN" sz="1300" dirty="0" err="1">
                <a:solidFill>
                  <a:schemeClr val="accent3">
                    <a:lumMod val="75000"/>
                  </a:schemeClr>
                </a:solidFill>
              </a:rPr>
              <a:t>truyền</a:t>
            </a:r>
            <a:r>
              <a:rPr lang="vi-VN" sz="1300" dirty="0">
                <a:solidFill>
                  <a:schemeClr val="accent3">
                    <a:lumMod val="75000"/>
                  </a:schemeClr>
                </a:solidFill>
              </a:rPr>
              <a:t> </a:t>
            </a:r>
            <a:r>
              <a:rPr lang="vi-VN" sz="1300" dirty="0" err="1">
                <a:solidFill>
                  <a:schemeClr val="accent3">
                    <a:lumMod val="75000"/>
                  </a:schemeClr>
                </a:solidFill>
              </a:rPr>
              <a:t>thống</a:t>
            </a:r>
            <a:r>
              <a:rPr lang="vi-VN" sz="1300" dirty="0">
                <a:solidFill>
                  <a:schemeClr val="accent3">
                    <a:lumMod val="75000"/>
                  </a:schemeClr>
                </a:solidFill>
              </a:rPr>
              <a:t> cho </a:t>
            </a:r>
            <a:r>
              <a:rPr lang="vi-VN" sz="1300" dirty="0" err="1">
                <a:solidFill>
                  <a:schemeClr val="accent3">
                    <a:lumMod val="75000"/>
                  </a:schemeClr>
                </a:solidFill>
              </a:rPr>
              <a:t>phép</a:t>
            </a:r>
            <a:r>
              <a:rPr lang="vi-VN" sz="1300" dirty="0">
                <a:solidFill>
                  <a:schemeClr val="accent3">
                    <a:lumMod val="75000"/>
                  </a:schemeClr>
                </a:solidFill>
              </a:rPr>
              <a:t> </a:t>
            </a:r>
            <a:r>
              <a:rPr lang="vi-VN" sz="1300" dirty="0" err="1">
                <a:solidFill>
                  <a:schemeClr val="accent3">
                    <a:lumMod val="75000"/>
                  </a:schemeClr>
                </a:solidFill>
              </a:rPr>
              <a:t>thực</a:t>
            </a:r>
            <a:r>
              <a:rPr lang="vi-VN" sz="1300" dirty="0">
                <a:solidFill>
                  <a:schemeClr val="accent3">
                    <a:lumMod val="75000"/>
                  </a:schemeClr>
                </a:solidFill>
              </a:rPr>
              <a:t> thi </a:t>
            </a:r>
            <a:r>
              <a:rPr lang="vi-VN" sz="1300" dirty="0" err="1">
                <a:solidFill>
                  <a:schemeClr val="accent3">
                    <a:lumMod val="75000"/>
                  </a:schemeClr>
                </a:solidFill>
              </a:rPr>
              <a:t>các</a:t>
            </a:r>
            <a:r>
              <a:rPr lang="vi-VN" sz="1300" dirty="0">
                <a:solidFill>
                  <a:schemeClr val="accent3">
                    <a:lumMod val="75000"/>
                  </a:schemeClr>
                </a:solidFill>
              </a:rPr>
              <a:t> câu </a:t>
            </a:r>
            <a:r>
              <a:rPr lang="vi-VN" sz="1300" dirty="0" err="1">
                <a:solidFill>
                  <a:schemeClr val="accent3">
                    <a:lumMod val="75000"/>
                  </a:schemeClr>
                </a:solidFill>
              </a:rPr>
              <a:t>lệnh</a:t>
            </a:r>
            <a:r>
              <a:rPr lang="vi-VN" sz="1300" dirty="0">
                <a:solidFill>
                  <a:schemeClr val="accent3">
                    <a:lumMod val="75000"/>
                  </a:schemeClr>
                </a:solidFill>
              </a:rPr>
              <a:t> trên </a:t>
            </a:r>
            <a:r>
              <a:rPr lang="vi-VN" sz="1300" dirty="0" err="1">
                <a:solidFill>
                  <a:schemeClr val="accent3">
                    <a:lumMod val="75000"/>
                  </a:schemeClr>
                </a:solidFill>
              </a:rPr>
              <a:t>máy</a:t>
            </a:r>
            <a:r>
              <a:rPr lang="vi-VN" sz="1300" dirty="0">
                <a:solidFill>
                  <a:schemeClr val="accent3">
                    <a:lumMod val="75000"/>
                  </a:schemeClr>
                </a:solidFill>
              </a:rPr>
              <a:t> </a:t>
            </a:r>
            <a:r>
              <a:rPr lang="vi-VN" sz="1300" dirty="0" err="1">
                <a:solidFill>
                  <a:schemeClr val="accent3">
                    <a:lumMod val="75000"/>
                  </a:schemeClr>
                </a:solidFill>
              </a:rPr>
              <a:t>chủ</a:t>
            </a:r>
            <a:r>
              <a:rPr lang="vi-VN" sz="1300" dirty="0">
                <a:solidFill>
                  <a:schemeClr val="accent3">
                    <a:lumMod val="75000"/>
                  </a:schemeClr>
                </a:solidFill>
              </a:rPr>
              <a:t> </a:t>
            </a:r>
            <a:r>
              <a:rPr lang="vi-VN" sz="1300" dirty="0" err="1">
                <a:solidFill>
                  <a:schemeClr val="accent3">
                    <a:lumMod val="75000"/>
                  </a:schemeClr>
                </a:solidFill>
              </a:rPr>
              <a:t>từ</a:t>
            </a:r>
            <a:r>
              <a:rPr lang="vi-VN" sz="1300" dirty="0">
                <a:solidFill>
                  <a:schemeClr val="accent3">
                    <a:lumMod val="75000"/>
                  </a:schemeClr>
                </a:solidFill>
              </a:rPr>
              <a:t> xa qua </a:t>
            </a:r>
            <a:r>
              <a:rPr lang="vi-VN" sz="1300" dirty="0" err="1">
                <a:solidFill>
                  <a:schemeClr val="accent3">
                    <a:lumMod val="75000"/>
                  </a:schemeClr>
                </a:solidFill>
              </a:rPr>
              <a:t>mạng</a:t>
            </a:r>
            <a:r>
              <a:rPr lang="vi-VN" sz="1300" dirty="0">
                <a:solidFill>
                  <a:schemeClr val="accent3">
                    <a:lumMod val="75000"/>
                  </a:schemeClr>
                </a:solidFill>
              </a:rPr>
              <a:t> trong môi </a:t>
            </a:r>
            <a:r>
              <a:rPr lang="vi-VN" sz="1300" dirty="0" err="1">
                <a:solidFill>
                  <a:schemeClr val="accent3">
                    <a:lumMod val="75000"/>
                  </a:schemeClr>
                </a:solidFill>
              </a:rPr>
              <a:t>trường</a:t>
            </a:r>
            <a:r>
              <a:rPr lang="vi-VN" sz="1300" dirty="0">
                <a:solidFill>
                  <a:schemeClr val="accent3">
                    <a:lumMod val="75000"/>
                  </a:schemeClr>
                </a:solidFill>
              </a:rPr>
              <a:t> </a:t>
            </a:r>
            <a:r>
              <a:rPr lang="vi-VN" sz="1300" dirty="0" err="1">
                <a:solidFill>
                  <a:schemeClr val="accent3">
                    <a:lumMod val="75000"/>
                  </a:schemeClr>
                </a:solidFill>
              </a:rPr>
              <a:t>Unix</a:t>
            </a:r>
            <a:r>
              <a:rPr lang="vi-VN" sz="1300" dirty="0">
                <a:solidFill>
                  <a:schemeClr val="accent3">
                    <a:lumMod val="75000"/>
                  </a:schemeClr>
                </a:solidFill>
              </a:rPr>
              <a:t>. Tuy nhiên, </a:t>
            </a:r>
            <a:r>
              <a:rPr lang="vi-VN" sz="1300" dirty="0" err="1">
                <a:solidFill>
                  <a:schemeClr val="accent3">
                    <a:lumMod val="75000"/>
                  </a:schemeClr>
                </a:solidFill>
              </a:rPr>
              <a:t>dữ</a:t>
            </a:r>
            <a:r>
              <a:rPr lang="vi-VN" sz="1300" dirty="0">
                <a:solidFill>
                  <a:schemeClr val="accent3">
                    <a:lumMod val="75000"/>
                  </a:schemeClr>
                </a:solidFill>
              </a:rPr>
              <a:t> </a:t>
            </a:r>
            <a:r>
              <a:rPr lang="vi-VN" sz="1300" dirty="0" err="1">
                <a:solidFill>
                  <a:schemeClr val="accent3">
                    <a:lumMod val="75000"/>
                  </a:schemeClr>
                </a:solidFill>
              </a:rPr>
              <a:t>liệu</a:t>
            </a:r>
            <a:r>
              <a:rPr lang="vi-VN" sz="1300" dirty="0">
                <a:solidFill>
                  <a:schemeClr val="accent3">
                    <a:lumMod val="75000"/>
                  </a:schemeClr>
                </a:solidFill>
              </a:rPr>
              <a:t> </a:t>
            </a:r>
            <a:r>
              <a:rPr lang="vi-VN" sz="1300" dirty="0" err="1">
                <a:solidFill>
                  <a:schemeClr val="accent3">
                    <a:lumMod val="75000"/>
                  </a:schemeClr>
                </a:solidFill>
              </a:rPr>
              <a:t>của</a:t>
            </a:r>
            <a:r>
              <a:rPr lang="vi-VN" sz="1300" dirty="0">
                <a:solidFill>
                  <a:schemeClr val="accent3">
                    <a:lumMod val="75000"/>
                  </a:schemeClr>
                </a:solidFill>
              </a:rPr>
              <a:t> </a:t>
            </a:r>
            <a:r>
              <a:rPr lang="vi-VN" sz="1300" dirty="0" err="1">
                <a:solidFill>
                  <a:schemeClr val="accent3">
                    <a:lumMod val="75000"/>
                  </a:schemeClr>
                </a:solidFill>
              </a:rPr>
              <a:t>telnet</a:t>
            </a:r>
            <a:r>
              <a:rPr lang="vi-VN" sz="1300" dirty="0">
                <a:solidFill>
                  <a:schemeClr val="accent3">
                    <a:lumMod val="75000"/>
                  </a:schemeClr>
                </a:solidFill>
              </a:rPr>
              <a:t> </a:t>
            </a:r>
            <a:r>
              <a:rPr lang="vi-VN" sz="1300" dirty="0" err="1">
                <a:solidFill>
                  <a:schemeClr val="accent3">
                    <a:lumMod val="75000"/>
                  </a:schemeClr>
                </a:solidFill>
              </a:rPr>
              <a:t>truyền</a:t>
            </a:r>
            <a:r>
              <a:rPr lang="vi-VN" sz="1300" dirty="0">
                <a:solidFill>
                  <a:schemeClr val="accent3">
                    <a:lumMod val="75000"/>
                  </a:schemeClr>
                </a:solidFill>
              </a:rPr>
              <a:t> </a:t>
            </a:r>
            <a:r>
              <a:rPr lang="vi-VN" sz="1300" dirty="0" err="1">
                <a:solidFill>
                  <a:schemeClr val="accent3">
                    <a:lumMod val="75000"/>
                  </a:schemeClr>
                </a:solidFill>
              </a:rPr>
              <a:t>dưới</a:t>
            </a:r>
            <a:r>
              <a:rPr lang="vi-VN" sz="1300" dirty="0">
                <a:solidFill>
                  <a:schemeClr val="accent3">
                    <a:lumMod val="75000"/>
                  </a:schemeClr>
                </a:solidFill>
              </a:rPr>
              <a:t> </a:t>
            </a:r>
            <a:r>
              <a:rPr lang="vi-VN" sz="1300" dirty="0" err="1">
                <a:solidFill>
                  <a:schemeClr val="accent3">
                    <a:lumMod val="75000"/>
                  </a:schemeClr>
                </a:solidFill>
              </a:rPr>
              <a:t>dạng</a:t>
            </a:r>
            <a:r>
              <a:rPr lang="vi-VN" sz="1300" dirty="0">
                <a:solidFill>
                  <a:schemeClr val="accent3">
                    <a:lumMod val="75000"/>
                  </a:schemeClr>
                </a:solidFill>
              </a:rPr>
              <a:t> văn </a:t>
            </a:r>
            <a:r>
              <a:rPr lang="vi-VN" sz="1300" dirty="0" err="1">
                <a:solidFill>
                  <a:schemeClr val="accent3">
                    <a:lumMod val="75000"/>
                  </a:schemeClr>
                </a:solidFill>
              </a:rPr>
              <a:t>bản</a:t>
            </a:r>
            <a:r>
              <a:rPr lang="vi-VN" sz="1300" dirty="0">
                <a:solidFill>
                  <a:schemeClr val="accent3">
                    <a:lumMod val="75000"/>
                  </a:schemeClr>
                </a:solidFill>
              </a:rPr>
              <a:t> không </a:t>
            </a:r>
            <a:r>
              <a:rPr lang="vi-VN" sz="1300" dirty="0" err="1">
                <a:solidFill>
                  <a:schemeClr val="accent3">
                    <a:lumMod val="75000"/>
                  </a:schemeClr>
                </a:solidFill>
              </a:rPr>
              <a:t>được</a:t>
            </a:r>
            <a:r>
              <a:rPr lang="vi-VN" sz="1300" dirty="0">
                <a:solidFill>
                  <a:schemeClr val="accent3">
                    <a:lumMod val="75000"/>
                  </a:schemeClr>
                </a:solidFill>
              </a:rPr>
              <a:t> </a:t>
            </a:r>
            <a:r>
              <a:rPr lang="vi-VN" sz="1300" dirty="0" err="1">
                <a:solidFill>
                  <a:schemeClr val="accent3">
                    <a:lumMod val="75000"/>
                  </a:schemeClr>
                </a:solidFill>
              </a:rPr>
              <a:t>mã</a:t>
            </a:r>
            <a:r>
              <a:rPr lang="vi-VN" sz="1300" dirty="0">
                <a:solidFill>
                  <a:schemeClr val="accent3">
                    <a:lumMod val="75000"/>
                  </a:schemeClr>
                </a:solidFill>
              </a:rPr>
              <a:t> </a:t>
            </a:r>
            <a:r>
              <a:rPr lang="vi-VN" sz="1300" dirty="0" err="1">
                <a:solidFill>
                  <a:schemeClr val="accent3">
                    <a:lumMod val="75000"/>
                  </a:schemeClr>
                </a:solidFill>
              </a:rPr>
              <a:t>hóa</a:t>
            </a:r>
            <a:r>
              <a:rPr lang="vi-VN" sz="1300" dirty="0">
                <a:solidFill>
                  <a:schemeClr val="accent3">
                    <a:lumMod val="75000"/>
                  </a:schemeClr>
                </a:solidFill>
              </a:rPr>
              <a:t> nên không </a:t>
            </a:r>
            <a:r>
              <a:rPr lang="vi-VN" sz="1300" dirty="0" err="1">
                <a:solidFill>
                  <a:schemeClr val="accent3">
                    <a:lumMod val="75000"/>
                  </a:schemeClr>
                </a:solidFill>
              </a:rPr>
              <a:t>đảm</a:t>
            </a:r>
            <a:r>
              <a:rPr lang="vi-VN" sz="1300" dirty="0">
                <a:solidFill>
                  <a:schemeClr val="accent3">
                    <a:lumMod val="75000"/>
                  </a:schemeClr>
                </a:solidFill>
              </a:rPr>
              <a:t> </a:t>
            </a:r>
            <a:r>
              <a:rPr lang="vi-VN" sz="1300" dirty="0" err="1">
                <a:solidFill>
                  <a:schemeClr val="accent3">
                    <a:lumMod val="75000"/>
                  </a:schemeClr>
                </a:solidFill>
              </a:rPr>
              <a:t>bảo</a:t>
            </a:r>
            <a:r>
              <a:rPr lang="vi-VN" sz="1300" dirty="0">
                <a:solidFill>
                  <a:schemeClr val="accent3">
                    <a:lumMod val="75000"/>
                  </a:schemeClr>
                </a:solidFill>
              </a:rPr>
              <a:t> an </a:t>
            </a:r>
            <a:r>
              <a:rPr lang="vi-VN" sz="1300" dirty="0" err="1">
                <a:solidFill>
                  <a:schemeClr val="accent3">
                    <a:lumMod val="75000"/>
                  </a:schemeClr>
                </a:solidFill>
              </a:rPr>
              <a:t>toàn</a:t>
            </a:r>
            <a:r>
              <a:rPr lang="vi-VN" sz="1300" dirty="0">
                <a:solidFill>
                  <a:schemeClr val="accent3">
                    <a:lumMod val="75000"/>
                  </a:schemeClr>
                </a:solidFill>
              </a:rPr>
              <a:t> cho </a:t>
            </a:r>
            <a:r>
              <a:rPr lang="vi-VN" sz="1300" dirty="0" err="1">
                <a:solidFill>
                  <a:schemeClr val="accent3">
                    <a:lumMod val="75000"/>
                  </a:schemeClr>
                </a:solidFill>
              </a:rPr>
              <a:t>người</a:t>
            </a:r>
            <a:r>
              <a:rPr lang="vi-VN" sz="1300" dirty="0">
                <a:solidFill>
                  <a:schemeClr val="accent3">
                    <a:lumMod val="75000"/>
                  </a:schemeClr>
                </a:solidFill>
              </a:rPr>
              <a:t> </a:t>
            </a:r>
            <a:r>
              <a:rPr lang="vi-VN" sz="1300" dirty="0" err="1">
                <a:solidFill>
                  <a:schemeClr val="accent3">
                    <a:lumMod val="75000"/>
                  </a:schemeClr>
                </a:solidFill>
              </a:rPr>
              <a:t>dùng</a:t>
            </a:r>
            <a:r>
              <a:rPr lang="vi-VN" sz="1300" dirty="0">
                <a:solidFill>
                  <a:schemeClr val="accent3">
                    <a:lumMod val="75000"/>
                  </a:schemeClr>
                </a:solidFill>
              </a:rPr>
              <a:t>. </a:t>
            </a:r>
            <a:endParaRPr lang="vi-VN" sz="1300" dirty="0">
              <a:solidFill>
                <a:schemeClr val="accent3">
                  <a:lumMod val="75000"/>
                </a:schemeClr>
              </a:solidFill>
            </a:endParaRPr>
          </a:p>
          <a:p>
            <a:endParaRPr lang="vi-VN" sz="1300" dirty="0">
              <a:solidFill>
                <a:schemeClr val="accent3">
                  <a:lumMod val="75000"/>
                </a:schemeClr>
              </a:solidFill>
            </a:endParaRPr>
          </a:p>
          <a:p>
            <a:r>
              <a:rPr lang="vi-VN" sz="1300" dirty="0" err="1">
                <a:solidFill>
                  <a:schemeClr val="accent3">
                    <a:lumMod val="75000"/>
                  </a:schemeClr>
                </a:solidFill>
              </a:rPr>
              <a:t>OpenSSH</a:t>
            </a:r>
            <a:r>
              <a:rPr lang="vi-VN" sz="1300" dirty="0">
                <a:solidFill>
                  <a:schemeClr val="accent3">
                    <a:lumMod val="75000"/>
                  </a:schemeClr>
                </a:solidFill>
              </a:rPr>
              <a:t> </a:t>
            </a:r>
            <a:r>
              <a:rPr lang="vi-VN" sz="1300" dirty="0" err="1">
                <a:solidFill>
                  <a:schemeClr val="accent3">
                    <a:lumMod val="75000"/>
                  </a:schemeClr>
                </a:solidFill>
              </a:rPr>
              <a:t>là</a:t>
            </a:r>
            <a:r>
              <a:rPr lang="vi-VN" sz="1300" dirty="0">
                <a:solidFill>
                  <a:schemeClr val="accent3">
                    <a:lumMod val="75000"/>
                  </a:schemeClr>
                </a:solidFill>
              </a:rPr>
              <a:t> phiên </a:t>
            </a:r>
            <a:r>
              <a:rPr lang="vi-VN" sz="1300" dirty="0" err="1">
                <a:solidFill>
                  <a:schemeClr val="accent3">
                    <a:lumMod val="75000"/>
                  </a:schemeClr>
                </a:solidFill>
              </a:rPr>
              <a:t>bản</a:t>
            </a:r>
            <a:r>
              <a:rPr lang="vi-VN" sz="1300" dirty="0">
                <a:solidFill>
                  <a:schemeClr val="accent3">
                    <a:lumMod val="75000"/>
                  </a:schemeClr>
                </a:solidFill>
              </a:rPr>
              <a:t> </a:t>
            </a:r>
            <a:r>
              <a:rPr lang="vi-VN" sz="1300" dirty="0" err="1">
                <a:solidFill>
                  <a:schemeClr val="accent3">
                    <a:lumMod val="75000"/>
                  </a:schemeClr>
                </a:solidFill>
              </a:rPr>
              <a:t>miễn</a:t>
            </a:r>
            <a:r>
              <a:rPr lang="vi-VN" sz="1300" dirty="0">
                <a:solidFill>
                  <a:schemeClr val="accent3">
                    <a:lumMod val="75000"/>
                  </a:schemeClr>
                </a:solidFill>
              </a:rPr>
              <a:t> </a:t>
            </a:r>
            <a:r>
              <a:rPr lang="vi-VN" sz="1300" dirty="0" err="1">
                <a:solidFill>
                  <a:schemeClr val="accent3">
                    <a:lumMod val="75000"/>
                  </a:schemeClr>
                </a:solidFill>
              </a:rPr>
              <a:t>phí</a:t>
            </a:r>
            <a:r>
              <a:rPr lang="vi-VN" sz="1300" dirty="0">
                <a:solidFill>
                  <a:schemeClr val="accent3">
                    <a:lumMod val="75000"/>
                  </a:schemeClr>
                </a:solidFill>
              </a:rPr>
              <a:t> </a:t>
            </a:r>
            <a:r>
              <a:rPr lang="vi-VN" sz="1300" dirty="0" err="1">
                <a:solidFill>
                  <a:schemeClr val="accent3">
                    <a:lumMod val="75000"/>
                  </a:schemeClr>
                </a:solidFill>
              </a:rPr>
              <a:t>của</a:t>
            </a:r>
            <a:r>
              <a:rPr lang="vi-VN" sz="1300" dirty="0">
                <a:solidFill>
                  <a:schemeClr val="accent3">
                    <a:lumMod val="75000"/>
                  </a:schemeClr>
                </a:solidFill>
              </a:rPr>
              <a:t> </a:t>
            </a:r>
            <a:r>
              <a:rPr lang="vi-VN" sz="1300" dirty="0" err="1">
                <a:solidFill>
                  <a:schemeClr val="accent3">
                    <a:lumMod val="75000"/>
                  </a:schemeClr>
                </a:solidFill>
              </a:rPr>
              <a:t>dịch</a:t>
            </a:r>
            <a:r>
              <a:rPr lang="vi-VN" sz="1300" dirty="0">
                <a:solidFill>
                  <a:schemeClr val="accent3">
                    <a:lumMod val="75000"/>
                  </a:schemeClr>
                </a:solidFill>
              </a:rPr>
              <a:t> </a:t>
            </a:r>
            <a:r>
              <a:rPr lang="vi-VN" sz="1300" dirty="0" err="1">
                <a:solidFill>
                  <a:schemeClr val="accent3">
                    <a:lumMod val="75000"/>
                  </a:schemeClr>
                </a:solidFill>
              </a:rPr>
              <a:t>vụ</a:t>
            </a:r>
            <a:r>
              <a:rPr lang="vi-VN" sz="1300" dirty="0">
                <a:solidFill>
                  <a:schemeClr val="accent3">
                    <a:lumMod val="75000"/>
                  </a:schemeClr>
                </a:solidFill>
              </a:rPr>
              <a:t> truy </a:t>
            </a:r>
            <a:r>
              <a:rPr lang="vi-VN" sz="1300" dirty="0" err="1">
                <a:solidFill>
                  <a:schemeClr val="accent3">
                    <a:lumMod val="75000"/>
                  </a:schemeClr>
                </a:solidFill>
              </a:rPr>
              <a:t>nhập</a:t>
            </a:r>
            <a:r>
              <a:rPr lang="vi-VN" sz="1300" dirty="0">
                <a:solidFill>
                  <a:schemeClr val="accent3">
                    <a:lumMod val="75000"/>
                  </a:schemeClr>
                </a:solidFill>
              </a:rPr>
              <a:t> </a:t>
            </a:r>
            <a:r>
              <a:rPr lang="vi-VN" sz="1300" dirty="0" err="1">
                <a:solidFill>
                  <a:schemeClr val="accent3">
                    <a:lumMod val="75000"/>
                  </a:schemeClr>
                </a:solidFill>
              </a:rPr>
              <a:t>bảo</a:t>
            </a:r>
            <a:r>
              <a:rPr lang="vi-VN" sz="1300" dirty="0">
                <a:solidFill>
                  <a:schemeClr val="accent3">
                    <a:lumMod val="75000"/>
                  </a:schemeClr>
                </a:solidFill>
              </a:rPr>
              <a:t> </a:t>
            </a:r>
            <a:r>
              <a:rPr lang="vi-VN" sz="1300" dirty="0" err="1">
                <a:solidFill>
                  <a:schemeClr val="accent3">
                    <a:lumMod val="75000"/>
                  </a:schemeClr>
                </a:solidFill>
              </a:rPr>
              <a:t>mật</a:t>
            </a:r>
            <a:r>
              <a:rPr lang="vi-VN" sz="1300" dirty="0">
                <a:solidFill>
                  <a:schemeClr val="accent3">
                    <a:lumMod val="75000"/>
                  </a:schemeClr>
                </a:solidFill>
              </a:rPr>
              <a:t> SSH (</a:t>
            </a:r>
            <a:r>
              <a:rPr lang="vi-VN" sz="1300" dirty="0" err="1">
                <a:solidFill>
                  <a:schemeClr val="accent3">
                    <a:lumMod val="75000"/>
                  </a:schemeClr>
                </a:solidFill>
              </a:rPr>
              <a:t>Secure</a:t>
            </a:r>
            <a:r>
              <a:rPr lang="vi-VN" sz="1300" dirty="0">
                <a:solidFill>
                  <a:schemeClr val="accent3">
                    <a:lumMod val="75000"/>
                  </a:schemeClr>
                </a:solidFill>
              </a:rPr>
              <a:t> </a:t>
            </a:r>
            <a:r>
              <a:rPr lang="vi-VN" sz="1300" dirty="0" err="1">
                <a:solidFill>
                  <a:schemeClr val="accent3">
                    <a:lumMod val="75000"/>
                  </a:schemeClr>
                </a:solidFill>
              </a:rPr>
              <a:t>Shell</a:t>
            </a:r>
            <a:r>
              <a:rPr lang="vi-VN" sz="1300" dirty="0">
                <a:solidFill>
                  <a:schemeClr val="accent3">
                    <a:lumMod val="75000"/>
                  </a:schemeClr>
                </a:solidFill>
              </a:rPr>
              <a:t>) cung </a:t>
            </a:r>
            <a:r>
              <a:rPr lang="vi-VN" sz="1300" dirty="0" err="1">
                <a:solidFill>
                  <a:schemeClr val="accent3">
                    <a:lumMod val="75000"/>
                  </a:schemeClr>
                </a:solidFill>
              </a:rPr>
              <a:t>cấp</a:t>
            </a:r>
            <a:r>
              <a:rPr lang="vi-VN" sz="1300" dirty="0">
                <a:solidFill>
                  <a:schemeClr val="accent3">
                    <a:lumMod val="75000"/>
                  </a:schemeClr>
                </a:solidFill>
              </a:rPr>
              <a:t> công </a:t>
            </a:r>
            <a:r>
              <a:rPr lang="vi-VN" sz="1300" dirty="0" err="1">
                <a:solidFill>
                  <a:schemeClr val="accent3">
                    <a:lumMod val="75000"/>
                  </a:schemeClr>
                </a:solidFill>
              </a:rPr>
              <a:t>cụ</a:t>
            </a:r>
            <a:r>
              <a:rPr lang="vi-VN" sz="1300" dirty="0">
                <a:solidFill>
                  <a:schemeClr val="accent3">
                    <a:lumMod val="75000"/>
                  </a:schemeClr>
                </a:solidFill>
              </a:rPr>
              <a:t> </a:t>
            </a:r>
            <a:r>
              <a:rPr lang="vi-VN" sz="1300" dirty="0" err="1">
                <a:solidFill>
                  <a:schemeClr val="accent3">
                    <a:lumMod val="75000"/>
                  </a:schemeClr>
                </a:solidFill>
              </a:rPr>
              <a:t>hữu</a:t>
            </a:r>
            <a:r>
              <a:rPr lang="vi-VN" sz="1300" dirty="0">
                <a:solidFill>
                  <a:schemeClr val="accent3">
                    <a:lumMod val="75000"/>
                  </a:schemeClr>
                </a:solidFill>
              </a:rPr>
              <a:t> </a:t>
            </a:r>
            <a:r>
              <a:rPr lang="vi-VN" sz="1300" dirty="0" err="1">
                <a:solidFill>
                  <a:schemeClr val="accent3">
                    <a:lumMod val="75000"/>
                  </a:schemeClr>
                </a:solidFill>
              </a:rPr>
              <a:t>hiệu</a:t>
            </a:r>
            <a:r>
              <a:rPr lang="vi-VN" sz="1300" dirty="0">
                <a:solidFill>
                  <a:schemeClr val="accent3">
                    <a:lumMod val="75000"/>
                  </a:schemeClr>
                </a:solidFill>
              </a:rPr>
              <a:t> cho </a:t>
            </a:r>
            <a:r>
              <a:rPr lang="vi-VN" sz="1300" dirty="0" err="1">
                <a:solidFill>
                  <a:schemeClr val="accent3">
                    <a:lumMod val="75000"/>
                  </a:schemeClr>
                </a:solidFill>
              </a:rPr>
              <a:t>việc</a:t>
            </a:r>
            <a:r>
              <a:rPr lang="vi-VN" sz="1300" dirty="0">
                <a:solidFill>
                  <a:schemeClr val="accent3">
                    <a:lumMod val="75000"/>
                  </a:schemeClr>
                </a:solidFill>
              </a:rPr>
              <a:t> truy </a:t>
            </a:r>
            <a:r>
              <a:rPr lang="vi-VN" sz="1300" dirty="0" err="1">
                <a:solidFill>
                  <a:schemeClr val="accent3">
                    <a:lumMod val="75000"/>
                  </a:schemeClr>
                </a:solidFill>
              </a:rPr>
              <a:t>nhập</a:t>
            </a:r>
            <a:r>
              <a:rPr lang="vi-VN" sz="1300" dirty="0">
                <a:solidFill>
                  <a:schemeClr val="accent3">
                    <a:lumMod val="75000"/>
                  </a:schemeClr>
                </a:solidFill>
              </a:rPr>
              <a:t> </a:t>
            </a:r>
            <a:r>
              <a:rPr lang="vi-VN" sz="1300" dirty="0" err="1">
                <a:solidFill>
                  <a:schemeClr val="accent3">
                    <a:lumMod val="75000"/>
                  </a:schemeClr>
                </a:solidFill>
              </a:rPr>
              <a:t>máy</a:t>
            </a:r>
            <a:r>
              <a:rPr lang="vi-VN" sz="1300" dirty="0">
                <a:solidFill>
                  <a:schemeClr val="accent3">
                    <a:lumMod val="75000"/>
                  </a:schemeClr>
                </a:solidFill>
              </a:rPr>
              <a:t> </a:t>
            </a:r>
            <a:r>
              <a:rPr lang="vi-VN" sz="1300" dirty="0" err="1">
                <a:solidFill>
                  <a:schemeClr val="accent3">
                    <a:lumMod val="75000"/>
                  </a:schemeClr>
                </a:solidFill>
              </a:rPr>
              <a:t>chủ</a:t>
            </a:r>
            <a:r>
              <a:rPr lang="vi-VN" sz="1300" dirty="0">
                <a:solidFill>
                  <a:schemeClr val="accent3">
                    <a:lumMod val="75000"/>
                  </a:schemeClr>
                </a:solidFill>
              </a:rPr>
              <a:t> </a:t>
            </a:r>
            <a:r>
              <a:rPr lang="vi-VN" sz="1300" dirty="0" err="1">
                <a:solidFill>
                  <a:schemeClr val="accent3">
                    <a:lumMod val="75000"/>
                  </a:schemeClr>
                </a:solidFill>
              </a:rPr>
              <a:t>Linux</a:t>
            </a:r>
            <a:r>
              <a:rPr lang="vi-VN" sz="1300" dirty="0">
                <a:solidFill>
                  <a:schemeClr val="accent3">
                    <a:lumMod val="75000"/>
                  </a:schemeClr>
                </a:solidFill>
              </a:rPr>
              <a:t>/</a:t>
            </a:r>
            <a:r>
              <a:rPr lang="vi-VN" sz="1300" dirty="0" err="1">
                <a:solidFill>
                  <a:schemeClr val="accent3">
                    <a:lumMod val="75000"/>
                  </a:schemeClr>
                </a:solidFill>
              </a:rPr>
              <a:t>Unix</a:t>
            </a:r>
            <a:r>
              <a:rPr lang="vi-VN" sz="1300" dirty="0">
                <a:solidFill>
                  <a:schemeClr val="accent3">
                    <a:lumMod val="75000"/>
                  </a:schemeClr>
                </a:solidFill>
              </a:rPr>
              <a:t> qua </a:t>
            </a:r>
            <a:r>
              <a:rPr lang="vi-VN" sz="1300" dirty="0" err="1">
                <a:solidFill>
                  <a:schemeClr val="accent3">
                    <a:lumMod val="75000"/>
                  </a:schemeClr>
                </a:solidFill>
              </a:rPr>
              <a:t>mạng</a:t>
            </a:r>
            <a:r>
              <a:rPr lang="vi-VN" sz="1300" dirty="0">
                <a:solidFill>
                  <a:schemeClr val="accent3">
                    <a:lumMod val="75000"/>
                  </a:schemeClr>
                </a:solidFill>
              </a:rPr>
              <a:t>. SSH </a:t>
            </a:r>
            <a:r>
              <a:rPr lang="vi-VN" sz="1300" dirty="0" err="1">
                <a:solidFill>
                  <a:schemeClr val="accent3">
                    <a:lumMod val="75000"/>
                  </a:schemeClr>
                </a:solidFill>
              </a:rPr>
              <a:t>dựa</a:t>
            </a:r>
            <a:r>
              <a:rPr lang="vi-VN" sz="1300" dirty="0">
                <a:solidFill>
                  <a:schemeClr val="accent3">
                    <a:lumMod val="75000"/>
                  </a:schemeClr>
                </a:solidFill>
              </a:rPr>
              <a:t> trên cơ </a:t>
            </a:r>
            <a:r>
              <a:rPr lang="vi-VN" sz="1300" dirty="0" err="1">
                <a:solidFill>
                  <a:schemeClr val="accent3">
                    <a:lumMod val="75000"/>
                  </a:schemeClr>
                </a:solidFill>
              </a:rPr>
              <a:t>chế</a:t>
            </a:r>
            <a:r>
              <a:rPr lang="vi-VN" sz="1300" dirty="0">
                <a:solidFill>
                  <a:schemeClr val="accent3">
                    <a:lumMod val="75000"/>
                  </a:schemeClr>
                </a:solidFill>
              </a:rPr>
              <a:t> </a:t>
            </a:r>
            <a:r>
              <a:rPr lang="vi-VN" sz="1300" dirty="0" err="1">
                <a:solidFill>
                  <a:schemeClr val="accent3">
                    <a:lumMod val="75000"/>
                  </a:schemeClr>
                </a:solidFill>
              </a:rPr>
              <a:t>mã</a:t>
            </a:r>
            <a:r>
              <a:rPr lang="vi-VN" sz="1300" dirty="0">
                <a:solidFill>
                  <a:schemeClr val="accent3">
                    <a:lumMod val="75000"/>
                  </a:schemeClr>
                </a:solidFill>
              </a:rPr>
              <a:t> </a:t>
            </a:r>
            <a:r>
              <a:rPr lang="vi-VN" sz="1300" dirty="0" err="1">
                <a:solidFill>
                  <a:schemeClr val="accent3">
                    <a:lumMod val="75000"/>
                  </a:schemeClr>
                </a:solidFill>
              </a:rPr>
              <a:t>hóa</a:t>
            </a:r>
            <a:r>
              <a:rPr lang="vi-VN" sz="1300" dirty="0">
                <a:solidFill>
                  <a:schemeClr val="accent3">
                    <a:lumMod val="75000"/>
                  </a:schemeClr>
                </a:solidFill>
              </a:rPr>
              <a:t> </a:t>
            </a:r>
            <a:r>
              <a:rPr lang="vi-VN" sz="1300" dirty="0" err="1">
                <a:solidFill>
                  <a:schemeClr val="accent3">
                    <a:lumMod val="75000"/>
                  </a:schemeClr>
                </a:solidFill>
              </a:rPr>
              <a:t>khóa</a:t>
            </a:r>
            <a:r>
              <a:rPr lang="vi-VN" sz="1300" dirty="0">
                <a:solidFill>
                  <a:schemeClr val="accent3">
                    <a:lumMod val="75000"/>
                  </a:schemeClr>
                </a:solidFill>
              </a:rPr>
              <a:t> công khai </a:t>
            </a:r>
            <a:r>
              <a:rPr lang="vi-VN" sz="1300" dirty="0" err="1">
                <a:solidFill>
                  <a:schemeClr val="accent3">
                    <a:lumMod val="75000"/>
                  </a:schemeClr>
                </a:solidFill>
              </a:rPr>
              <a:t>để</a:t>
            </a:r>
            <a:r>
              <a:rPr lang="vi-VN" sz="1300" dirty="0">
                <a:solidFill>
                  <a:schemeClr val="accent3">
                    <a:lumMod val="75000"/>
                  </a:schemeClr>
                </a:solidFill>
              </a:rPr>
              <a:t> </a:t>
            </a:r>
            <a:r>
              <a:rPr lang="vi-VN" sz="1300" dirty="0" err="1">
                <a:solidFill>
                  <a:schemeClr val="accent3">
                    <a:lumMod val="75000"/>
                  </a:schemeClr>
                </a:solidFill>
              </a:rPr>
              <a:t>đảm</a:t>
            </a:r>
            <a:r>
              <a:rPr lang="vi-VN" sz="1300" dirty="0">
                <a:solidFill>
                  <a:schemeClr val="accent3">
                    <a:lumMod val="75000"/>
                  </a:schemeClr>
                </a:solidFill>
              </a:rPr>
              <a:t> </a:t>
            </a:r>
            <a:r>
              <a:rPr lang="vi-VN" sz="1300" dirty="0" err="1">
                <a:solidFill>
                  <a:schemeClr val="accent3">
                    <a:lumMod val="75000"/>
                  </a:schemeClr>
                </a:solidFill>
              </a:rPr>
              <a:t>bảo</a:t>
            </a:r>
            <a:r>
              <a:rPr lang="vi-VN" sz="1300" dirty="0">
                <a:solidFill>
                  <a:schemeClr val="accent3">
                    <a:lumMod val="75000"/>
                  </a:schemeClr>
                </a:solidFill>
              </a:rPr>
              <a:t> </a:t>
            </a:r>
            <a:r>
              <a:rPr lang="vi-VN" sz="1300" dirty="0" err="1">
                <a:solidFill>
                  <a:schemeClr val="accent3">
                    <a:lumMod val="75000"/>
                  </a:schemeClr>
                </a:solidFill>
              </a:rPr>
              <a:t>việc</a:t>
            </a:r>
            <a:r>
              <a:rPr lang="vi-VN" sz="1300" dirty="0">
                <a:solidFill>
                  <a:schemeClr val="accent3">
                    <a:lumMod val="75000"/>
                  </a:schemeClr>
                </a:solidFill>
              </a:rPr>
              <a:t> </a:t>
            </a:r>
            <a:r>
              <a:rPr lang="vi-VN" sz="1300" dirty="0" err="1">
                <a:solidFill>
                  <a:schemeClr val="accent3">
                    <a:lumMod val="75000"/>
                  </a:schemeClr>
                </a:solidFill>
              </a:rPr>
              <a:t>xác</a:t>
            </a:r>
            <a:r>
              <a:rPr lang="vi-VN" sz="1300" dirty="0">
                <a:solidFill>
                  <a:schemeClr val="accent3">
                    <a:lumMod val="75000"/>
                  </a:schemeClr>
                </a:solidFill>
              </a:rPr>
              <a:t> </a:t>
            </a:r>
            <a:r>
              <a:rPr lang="vi-VN" sz="1300" dirty="0" err="1">
                <a:solidFill>
                  <a:schemeClr val="accent3">
                    <a:lumMod val="75000"/>
                  </a:schemeClr>
                </a:solidFill>
              </a:rPr>
              <a:t>thực</a:t>
            </a:r>
            <a:r>
              <a:rPr lang="vi-VN" sz="1300" dirty="0">
                <a:solidFill>
                  <a:schemeClr val="accent3">
                    <a:lumMod val="75000"/>
                  </a:schemeClr>
                </a:solidFill>
              </a:rPr>
              <a:t> </a:t>
            </a:r>
            <a:r>
              <a:rPr lang="vi-VN" sz="1300" dirty="0" err="1">
                <a:solidFill>
                  <a:schemeClr val="accent3">
                    <a:lumMod val="75000"/>
                  </a:schemeClr>
                </a:solidFill>
              </a:rPr>
              <a:t>người</a:t>
            </a:r>
            <a:r>
              <a:rPr lang="vi-VN" sz="1300" dirty="0">
                <a:solidFill>
                  <a:schemeClr val="accent3">
                    <a:lumMod val="75000"/>
                  </a:schemeClr>
                </a:solidFill>
              </a:rPr>
              <a:t> </a:t>
            </a:r>
            <a:r>
              <a:rPr lang="vi-VN" sz="1300" dirty="0" err="1">
                <a:solidFill>
                  <a:schemeClr val="accent3">
                    <a:lumMod val="75000"/>
                  </a:schemeClr>
                </a:solidFill>
              </a:rPr>
              <a:t>dùng</a:t>
            </a:r>
            <a:r>
              <a:rPr lang="vi-VN" sz="1300" dirty="0">
                <a:solidFill>
                  <a:schemeClr val="accent3">
                    <a:lumMod val="75000"/>
                  </a:schemeClr>
                </a:solidFill>
              </a:rPr>
              <a:t> </a:t>
            </a:r>
            <a:r>
              <a:rPr lang="vi-VN" sz="1300" dirty="0" err="1">
                <a:solidFill>
                  <a:schemeClr val="accent3">
                    <a:lumMod val="75000"/>
                  </a:schemeClr>
                </a:solidFill>
              </a:rPr>
              <a:t>và</a:t>
            </a:r>
            <a:r>
              <a:rPr lang="vi-VN" sz="1300" dirty="0">
                <a:solidFill>
                  <a:schemeClr val="accent3">
                    <a:lumMod val="75000"/>
                  </a:schemeClr>
                </a:solidFill>
              </a:rPr>
              <a:t> trao </a:t>
            </a:r>
            <a:r>
              <a:rPr lang="vi-VN" sz="1300" dirty="0" err="1">
                <a:solidFill>
                  <a:schemeClr val="accent3">
                    <a:lumMod val="75000"/>
                  </a:schemeClr>
                </a:solidFill>
              </a:rPr>
              <a:t>đổi</a:t>
            </a:r>
            <a:r>
              <a:rPr lang="vi-VN" sz="1300" dirty="0">
                <a:solidFill>
                  <a:schemeClr val="accent3">
                    <a:lumMod val="75000"/>
                  </a:schemeClr>
                </a:solidFill>
              </a:rPr>
              <a:t> </a:t>
            </a:r>
            <a:r>
              <a:rPr lang="vi-VN" sz="1300" dirty="0" err="1">
                <a:solidFill>
                  <a:schemeClr val="accent3">
                    <a:lumMod val="75000"/>
                  </a:schemeClr>
                </a:solidFill>
              </a:rPr>
              <a:t>khóa</a:t>
            </a:r>
            <a:r>
              <a:rPr lang="vi-VN" sz="1300" dirty="0">
                <a:solidFill>
                  <a:schemeClr val="accent3">
                    <a:lumMod val="75000"/>
                  </a:schemeClr>
                </a:solidFill>
              </a:rPr>
              <a:t> </a:t>
            </a:r>
            <a:r>
              <a:rPr lang="vi-VN" sz="1300" dirty="0" err="1">
                <a:solidFill>
                  <a:schemeClr val="accent3">
                    <a:lumMod val="75000"/>
                  </a:schemeClr>
                </a:solidFill>
              </a:rPr>
              <a:t>bí</a:t>
            </a:r>
            <a:r>
              <a:rPr lang="vi-VN" sz="1300" dirty="0">
                <a:solidFill>
                  <a:schemeClr val="accent3">
                    <a:lumMod val="75000"/>
                  </a:schemeClr>
                </a:solidFill>
              </a:rPr>
              <a:t> </a:t>
            </a:r>
            <a:r>
              <a:rPr lang="vi-VN" sz="1300" dirty="0" err="1">
                <a:solidFill>
                  <a:schemeClr val="accent3">
                    <a:lumMod val="75000"/>
                  </a:schemeClr>
                </a:solidFill>
              </a:rPr>
              <a:t>mật</a:t>
            </a:r>
            <a:r>
              <a:rPr lang="vi-VN" sz="1300" dirty="0">
                <a:solidFill>
                  <a:schemeClr val="accent3">
                    <a:lumMod val="75000"/>
                  </a:schemeClr>
                </a:solidFill>
              </a:rPr>
              <a:t> </a:t>
            </a:r>
            <a:r>
              <a:rPr lang="vi-VN" sz="1300" dirty="0" err="1">
                <a:solidFill>
                  <a:schemeClr val="accent3">
                    <a:lumMod val="75000"/>
                  </a:schemeClr>
                </a:solidFill>
              </a:rPr>
              <a:t>giúp</a:t>
            </a:r>
            <a:r>
              <a:rPr lang="vi-VN" sz="1300" dirty="0">
                <a:solidFill>
                  <a:schemeClr val="accent3">
                    <a:lumMod val="75000"/>
                  </a:schemeClr>
                </a:solidFill>
              </a:rPr>
              <a:t> </a:t>
            </a:r>
            <a:r>
              <a:rPr lang="vi-VN" sz="1300" dirty="0" err="1">
                <a:solidFill>
                  <a:schemeClr val="accent3">
                    <a:lumMod val="75000"/>
                  </a:schemeClr>
                </a:solidFill>
              </a:rPr>
              <a:t>chống</a:t>
            </a:r>
            <a:r>
              <a:rPr lang="vi-VN" sz="1300" dirty="0">
                <a:solidFill>
                  <a:schemeClr val="accent3">
                    <a:lumMod val="75000"/>
                  </a:schemeClr>
                </a:solidFill>
              </a:rPr>
              <a:t> </a:t>
            </a:r>
            <a:r>
              <a:rPr lang="vi-VN" sz="1300" dirty="0" err="1">
                <a:solidFill>
                  <a:schemeClr val="accent3">
                    <a:lumMod val="75000"/>
                  </a:schemeClr>
                </a:solidFill>
              </a:rPr>
              <a:t>lại</a:t>
            </a:r>
            <a:r>
              <a:rPr lang="vi-VN" sz="1300" dirty="0">
                <a:solidFill>
                  <a:schemeClr val="accent3">
                    <a:lumMod val="75000"/>
                  </a:schemeClr>
                </a:solidFill>
              </a:rPr>
              <a:t> </a:t>
            </a:r>
            <a:r>
              <a:rPr lang="vi-VN" sz="1300" dirty="0" err="1">
                <a:solidFill>
                  <a:schemeClr val="accent3">
                    <a:lumMod val="75000"/>
                  </a:schemeClr>
                </a:solidFill>
              </a:rPr>
              <a:t>việc</a:t>
            </a:r>
            <a:r>
              <a:rPr lang="vi-VN" sz="1300" dirty="0">
                <a:solidFill>
                  <a:schemeClr val="accent3">
                    <a:lumMod val="75000"/>
                  </a:schemeClr>
                </a:solidFill>
              </a:rPr>
              <a:t> xâm </a:t>
            </a:r>
            <a:r>
              <a:rPr lang="vi-VN" sz="1300" dirty="0" err="1">
                <a:solidFill>
                  <a:schemeClr val="accent3">
                    <a:lumMod val="75000"/>
                  </a:schemeClr>
                </a:solidFill>
              </a:rPr>
              <a:t>phạm</a:t>
            </a:r>
            <a:r>
              <a:rPr lang="vi-VN" sz="1300" dirty="0">
                <a:solidFill>
                  <a:schemeClr val="accent3">
                    <a:lumMod val="75000"/>
                  </a:schemeClr>
                </a:solidFill>
              </a:rPr>
              <a:t> </a:t>
            </a:r>
            <a:r>
              <a:rPr lang="vi-VN" sz="1300" dirty="0" err="1">
                <a:solidFill>
                  <a:schemeClr val="accent3">
                    <a:lumMod val="75000"/>
                  </a:schemeClr>
                </a:solidFill>
              </a:rPr>
              <a:t>dữ</a:t>
            </a:r>
            <a:r>
              <a:rPr lang="vi-VN" sz="1300" dirty="0">
                <a:solidFill>
                  <a:schemeClr val="accent3">
                    <a:lumMod val="75000"/>
                  </a:schemeClr>
                </a:solidFill>
              </a:rPr>
              <a:t> </a:t>
            </a:r>
            <a:r>
              <a:rPr lang="vi-VN" sz="1300" dirty="0" err="1">
                <a:solidFill>
                  <a:schemeClr val="accent3">
                    <a:lumMod val="75000"/>
                  </a:schemeClr>
                </a:solidFill>
              </a:rPr>
              <a:t>liệu</a:t>
            </a:r>
            <a:r>
              <a:rPr lang="vi-VN" sz="1300" dirty="0">
                <a:solidFill>
                  <a:schemeClr val="accent3">
                    <a:lumMod val="75000"/>
                  </a:schemeClr>
                </a:solidFill>
              </a:rPr>
              <a:t> trao </a:t>
            </a:r>
            <a:r>
              <a:rPr lang="vi-VN" sz="1300" dirty="0" err="1">
                <a:solidFill>
                  <a:schemeClr val="accent3">
                    <a:lumMod val="75000"/>
                  </a:schemeClr>
                </a:solidFill>
              </a:rPr>
              <a:t>đổi</a:t>
            </a:r>
            <a:r>
              <a:rPr lang="vi-VN" sz="1300" dirty="0">
                <a:solidFill>
                  <a:schemeClr val="accent3">
                    <a:lumMod val="75000"/>
                  </a:schemeClr>
                </a:solidFill>
              </a:rPr>
              <a:t> trên </a:t>
            </a:r>
            <a:r>
              <a:rPr lang="vi-VN" sz="1300" dirty="0" err="1">
                <a:solidFill>
                  <a:schemeClr val="accent3">
                    <a:lumMod val="75000"/>
                  </a:schemeClr>
                </a:solidFill>
              </a:rPr>
              <a:t>đường</a:t>
            </a:r>
            <a:r>
              <a:rPr lang="vi-VN" sz="1300" dirty="0">
                <a:solidFill>
                  <a:schemeClr val="accent3">
                    <a:lumMod val="75000"/>
                  </a:schemeClr>
                </a:solidFill>
              </a:rPr>
              <a:t> </a:t>
            </a:r>
            <a:r>
              <a:rPr lang="vi-VN" sz="1300" dirty="0" err="1">
                <a:solidFill>
                  <a:schemeClr val="accent3">
                    <a:lumMod val="75000"/>
                  </a:schemeClr>
                </a:solidFill>
              </a:rPr>
              <a:t>truyền</a:t>
            </a:r>
            <a:r>
              <a:rPr lang="vi-VN" sz="1300" dirty="0">
                <a:solidFill>
                  <a:schemeClr val="accent3">
                    <a:lumMod val="75000"/>
                  </a:schemeClr>
                </a:solidFill>
              </a:rPr>
              <a:t> </a:t>
            </a:r>
            <a:r>
              <a:rPr lang="vi-VN" sz="1300" dirty="0" err="1">
                <a:solidFill>
                  <a:schemeClr val="accent3">
                    <a:lumMod val="75000"/>
                  </a:schemeClr>
                </a:solidFill>
              </a:rPr>
              <a:t>Internet</a:t>
            </a:r>
            <a:r>
              <a:rPr lang="vi-VN" sz="1300" dirty="0">
                <a:solidFill>
                  <a:schemeClr val="accent3">
                    <a:lumMod val="75000"/>
                  </a:schemeClr>
                </a:solidFill>
              </a:rPr>
              <a:t>. </a:t>
            </a:r>
            <a:endParaRPr lang="vi-VN" sz="1300" dirty="0">
              <a:solidFill>
                <a:schemeClr val="accent3">
                  <a:lumMod val="75000"/>
                </a:schemeClr>
              </a:solidFill>
            </a:endParaRPr>
          </a:p>
          <a:p>
            <a:r>
              <a:rPr lang="vi-VN" sz="1300" dirty="0" err="1">
                <a:solidFill>
                  <a:schemeClr val="accent3">
                    <a:lumMod val="75000"/>
                  </a:schemeClr>
                </a:solidFill>
              </a:rPr>
              <a:t>OpenSSH</a:t>
            </a:r>
            <a:r>
              <a:rPr lang="vi-VN" sz="1300" dirty="0">
                <a:solidFill>
                  <a:schemeClr val="accent3">
                    <a:lumMod val="75000"/>
                  </a:schemeClr>
                </a:solidFill>
              </a:rPr>
              <a:t> bao </a:t>
            </a:r>
            <a:r>
              <a:rPr lang="vi-VN" sz="1300" dirty="0" err="1">
                <a:solidFill>
                  <a:schemeClr val="accent3">
                    <a:lumMod val="75000"/>
                  </a:schemeClr>
                </a:solidFill>
              </a:rPr>
              <a:t>gồm</a:t>
            </a:r>
            <a:r>
              <a:rPr lang="vi-VN" sz="1300" dirty="0">
                <a:solidFill>
                  <a:schemeClr val="accent3">
                    <a:lumMod val="75000"/>
                  </a:schemeClr>
                </a:solidFill>
              </a:rPr>
              <a:t> hai </a:t>
            </a:r>
            <a:r>
              <a:rPr lang="vi-VN" sz="1300" dirty="0" err="1">
                <a:solidFill>
                  <a:schemeClr val="accent3">
                    <a:lumMod val="75000"/>
                  </a:schemeClr>
                </a:solidFill>
              </a:rPr>
              <a:t>phần</a:t>
            </a:r>
            <a:r>
              <a:rPr lang="vi-VN" sz="1300" dirty="0">
                <a:solidFill>
                  <a:schemeClr val="accent3">
                    <a:lumMod val="75000"/>
                  </a:schemeClr>
                </a:solidFill>
              </a:rPr>
              <a:t>:  </a:t>
            </a:r>
            <a:endParaRPr lang="vi-VN" sz="1300" dirty="0">
              <a:solidFill>
                <a:schemeClr val="accent3">
                  <a:lumMod val="75000"/>
                </a:schemeClr>
              </a:solidFill>
            </a:endParaRPr>
          </a:p>
          <a:p>
            <a:pPr marL="285750" indent="-285750">
              <a:buFont typeface="Wingdings" panose="05000000000000000000" pitchFamily="2" charset="2"/>
              <a:buChar char="Ø"/>
            </a:pPr>
            <a:r>
              <a:rPr lang="vi-VN" sz="1300" dirty="0" err="1">
                <a:solidFill>
                  <a:schemeClr val="accent3">
                    <a:lumMod val="75000"/>
                  </a:schemeClr>
                </a:solidFill>
              </a:rPr>
              <a:t>Ứng</a:t>
            </a:r>
            <a:r>
              <a:rPr lang="vi-VN" sz="1300" dirty="0">
                <a:solidFill>
                  <a:schemeClr val="accent3">
                    <a:lumMod val="75000"/>
                  </a:schemeClr>
                </a:solidFill>
              </a:rPr>
              <a:t> </a:t>
            </a:r>
            <a:r>
              <a:rPr lang="vi-VN" sz="1300" dirty="0" err="1">
                <a:solidFill>
                  <a:schemeClr val="accent3">
                    <a:lumMod val="75000"/>
                  </a:schemeClr>
                </a:solidFill>
              </a:rPr>
              <a:t>dụng</a:t>
            </a:r>
            <a:r>
              <a:rPr lang="vi-VN" sz="1300" dirty="0">
                <a:solidFill>
                  <a:schemeClr val="accent3">
                    <a:lumMod val="75000"/>
                  </a:schemeClr>
                </a:solidFill>
              </a:rPr>
              <a:t> </a:t>
            </a:r>
            <a:r>
              <a:rPr lang="vi-VN" sz="1300" dirty="0" err="1">
                <a:solidFill>
                  <a:schemeClr val="accent3">
                    <a:lumMod val="75000"/>
                  </a:schemeClr>
                </a:solidFill>
              </a:rPr>
              <a:t>hoạt</a:t>
            </a:r>
            <a:r>
              <a:rPr lang="vi-VN" sz="1300" dirty="0">
                <a:solidFill>
                  <a:schemeClr val="accent3">
                    <a:lumMod val="75000"/>
                  </a:schemeClr>
                </a:solidFill>
              </a:rPr>
              <a:t> </a:t>
            </a:r>
            <a:r>
              <a:rPr lang="vi-VN" sz="1300" dirty="0" err="1">
                <a:solidFill>
                  <a:schemeClr val="accent3">
                    <a:lumMod val="75000"/>
                  </a:schemeClr>
                </a:solidFill>
              </a:rPr>
              <a:t>động</a:t>
            </a:r>
            <a:r>
              <a:rPr lang="vi-VN" sz="1300" dirty="0">
                <a:solidFill>
                  <a:schemeClr val="accent3">
                    <a:lumMod val="75000"/>
                  </a:schemeClr>
                </a:solidFill>
              </a:rPr>
              <a:t> trên </a:t>
            </a:r>
            <a:r>
              <a:rPr lang="vi-VN" sz="1300" dirty="0" err="1">
                <a:solidFill>
                  <a:schemeClr val="accent3">
                    <a:lumMod val="75000"/>
                  </a:schemeClr>
                </a:solidFill>
              </a:rPr>
              <a:t>máy</a:t>
            </a:r>
            <a:r>
              <a:rPr lang="vi-VN" sz="1300" dirty="0">
                <a:solidFill>
                  <a:schemeClr val="accent3">
                    <a:lumMod val="75000"/>
                  </a:schemeClr>
                </a:solidFill>
              </a:rPr>
              <a:t> </a:t>
            </a:r>
            <a:r>
              <a:rPr lang="vi-VN" sz="1300" dirty="0" err="1">
                <a:solidFill>
                  <a:schemeClr val="accent3">
                    <a:lumMod val="75000"/>
                  </a:schemeClr>
                </a:solidFill>
              </a:rPr>
              <a:t>chủ</a:t>
            </a:r>
            <a:r>
              <a:rPr lang="vi-VN" sz="1300" dirty="0">
                <a:solidFill>
                  <a:schemeClr val="accent3">
                    <a:lumMod val="75000"/>
                  </a:schemeClr>
                </a:solidFill>
              </a:rPr>
              <a:t> </a:t>
            </a:r>
            <a:r>
              <a:rPr lang="vi-VN" sz="1300" dirty="0" err="1">
                <a:solidFill>
                  <a:schemeClr val="accent3">
                    <a:lumMod val="75000"/>
                  </a:schemeClr>
                </a:solidFill>
              </a:rPr>
              <a:t>chờ</a:t>
            </a:r>
            <a:r>
              <a:rPr lang="vi-VN" sz="1300" dirty="0">
                <a:solidFill>
                  <a:schemeClr val="accent3">
                    <a:lumMod val="75000"/>
                  </a:schemeClr>
                </a:solidFill>
              </a:rPr>
              <a:t> yêu </a:t>
            </a:r>
            <a:r>
              <a:rPr lang="vi-VN" sz="1300" dirty="0" err="1">
                <a:solidFill>
                  <a:schemeClr val="accent3">
                    <a:lumMod val="75000"/>
                  </a:schemeClr>
                </a:solidFill>
              </a:rPr>
              <a:t>cầu</a:t>
            </a:r>
            <a:r>
              <a:rPr lang="vi-VN" sz="1300" dirty="0">
                <a:solidFill>
                  <a:schemeClr val="accent3">
                    <a:lumMod val="75000"/>
                  </a:schemeClr>
                </a:solidFill>
              </a:rPr>
              <a:t> </a:t>
            </a:r>
            <a:r>
              <a:rPr lang="vi-VN" sz="1300" dirty="0" err="1">
                <a:solidFill>
                  <a:schemeClr val="accent3">
                    <a:lumMod val="75000"/>
                  </a:schemeClr>
                </a:solidFill>
              </a:rPr>
              <a:t>kết</a:t>
            </a:r>
            <a:r>
              <a:rPr lang="vi-VN" sz="1300" dirty="0">
                <a:solidFill>
                  <a:schemeClr val="accent3">
                    <a:lumMod val="75000"/>
                  </a:schemeClr>
                </a:solidFill>
              </a:rPr>
              <a:t> </a:t>
            </a:r>
            <a:r>
              <a:rPr lang="vi-VN" sz="1300" dirty="0" err="1">
                <a:solidFill>
                  <a:schemeClr val="accent3">
                    <a:lumMod val="75000"/>
                  </a:schemeClr>
                </a:solidFill>
              </a:rPr>
              <a:t>nối</a:t>
            </a:r>
            <a:r>
              <a:rPr lang="vi-VN" sz="1300" dirty="0">
                <a:solidFill>
                  <a:schemeClr val="accent3">
                    <a:lumMod val="75000"/>
                  </a:schemeClr>
                </a:solidFill>
              </a:rPr>
              <a:t> </a:t>
            </a:r>
            <a:r>
              <a:rPr lang="vi-VN" sz="1300" dirty="0" err="1">
                <a:solidFill>
                  <a:schemeClr val="accent3">
                    <a:lumMod val="75000"/>
                  </a:schemeClr>
                </a:solidFill>
              </a:rPr>
              <a:t>từ</a:t>
            </a:r>
            <a:r>
              <a:rPr lang="vi-VN" sz="1300" dirty="0">
                <a:solidFill>
                  <a:schemeClr val="accent3">
                    <a:lumMod val="75000"/>
                  </a:schemeClr>
                </a:solidFill>
              </a:rPr>
              <a:t> </a:t>
            </a:r>
            <a:r>
              <a:rPr lang="vi-VN" sz="1300" dirty="0" err="1">
                <a:solidFill>
                  <a:schemeClr val="accent3">
                    <a:lumMod val="75000"/>
                  </a:schemeClr>
                </a:solidFill>
              </a:rPr>
              <a:t>người</a:t>
            </a:r>
            <a:r>
              <a:rPr lang="vi-VN" sz="1300" dirty="0">
                <a:solidFill>
                  <a:schemeClr val="accent3">
                    <a:lumMod val="75000"/>
                  </a:schemeClr>
                </a:solidFill>
              </a:rPr>
              <a:t> </a:t>
            </a:r>
            <a:r>
              <a:rPr lang="vi-VN" sz="1300" dirty="0" err="1">
                <a:solidFill>
                  <a:schemeClr val="accent3">
                    <a:lumMod val="75000"/>
                  </a:schemeClr>
                </a:solidFill>
              </a:rPr>
              <a:t>dùng</a:t>
            </a:r>
            <a:r>
              <a:rPr lang="vi-VN" sz="1300" dirty="0">
                <a:solidFill>
                  <a:schemeClr val="accent3">
                    <a:lumMod val="75000"/>
                  </a:schemeClr>
                </a:solidFill>
              </a:rPr>
              <a:t>  </a:t>
            </a:r>
            <a:endParaRPr lang="vi-VN" sz="1300" dirty="0">
              <a:solidFill>
                <a:schemeClr val="accent3">
                  <a:lumMod val="75000"/>
                </a:schemeClr>
              </a:solidFill>
            </a:endParaRPr>
          </a:p>
          <a:p>
            <a:pPr marL="285750" indent="-285750">
              <a:buFont typeface="Wingdings" panose="05000000000000000000" pitchFamily="2" charset="2"/>
              <a:buChar char="Ø"/>
            </a:pPr>
            <a:r>
              <a:rPr lang="vi-VN" sz="1300" dirty="0" err="1">
                <a:solidFill>
                  <a:schemeClr val="accent3">
                    <a:lumMod val="75000"/>
                  </a:schemeClr>
                </a:solidFill>
              </a:rPr>
              <a:t>Ứng</a:t>
            </a:r>
            <a:r>
              <a:rPr lang="vi-VN" sz="1300" dirty="0">
                <a:solidFill>
                  <a:schemeClr val="accent3">
                    <a:lumMod val="75000"/>
                  </a:schemeClr>
                </a:solidFill>
              </a:rPr>
              <a:t> </a:t>
            </a:r>
            <a:r>
              <a:rPr lang="vi-VN" sz="1300" dirty="0" err="1">
                <a:solidFill>
                  <a:schemeClr val="accent3">
                    <a:lumMod val="75000"/>
                  </a:schemeClr>
                </a:solidFill>
              </a:rPr>
              <a:t>dụng</a:t>
            </a:r>
            <a:r>
              <a:rPr lang="vi-VN" sz="1300" dirty="0">
                <a:solidFill>
                  <a:schemeClr val="accent3">
                    <a:lumMod val="75000"/>
                  </a:schemeClr>
                </a:solidFill>
              </a:rPr>
              <a:t> trên </a:t>
            </a:r>
            <a:r>
              <a:rPr lang="vi-VN" sz="1300" dirty="0" err="1">
                <a:solidFill>
                  <a:schemeClr val="accent3">
                    <a:lumMod val="75000"/>
                  </a:schemeClr>
                </a:solidFill>
              </a:rPr>
              <a:t>máy</a:t>
            </a:r>
            <a:r>
              <a:rPr lang="vi-VN" sz="1300" dirty="0">
                <a:solidFill>
                  <a:schemeClr val="accent3">
                    <a:lumMod val="75000"/>
                  </a:schemeClr>
                </a:solidFill>
              </a:rPr>
              <a:t> </a:t>
            </a:r>
            <a:r>
              <a:rPr lang="vi-VN" sz="1300" dirty="0" err="1">
                <a:solidFill>
                  <a:schemeClr val="accent3">
                    <a:lumMod val="75000"/>
                  </a:schemeClr>
                </a:solidFill>
              </a:rPr>
              <a:t>khách</a:t>
            </a:r>
            <a:r>
              <a:rPr lang="vi-VN" sz="1300" dirty="0">
                <a:solidFill>
                  <a:schemeClr val="accent3">
                    <a:lumMod val="75000"/>
                  </a:schemeClr>
                </a:solidFill>
              </a:rPr>
              <a:t>: </a:t>
            </a:r>
            <a:r>
              <a:rPr lang="vi-VN" sz="1300" dirty="0" err="1">
                <a:solidFill>
                  <a:schemeClr val="accent3">
                    <a:lumMod val="75000"/>
                  </a:schemeClr>
                </a:solidFill>
              </a:rPr>
              <a:t>gửi</a:t>
            </a:r>
            <a:r>
              <a:rPr lang="vi-VN" sz="1300" dirty="0">
                <a:solidFill>
                  <a:schemeClr val="accent3">
                    <a:lumMod val="75000"/>
                  </a:schemeClr>
                </a:solidFill>
              </a:rPr>
              <a:t> yêu </a:t>
            </a:r>
            <a:r>
              <a:rPr lang="vi-VN" sz="1300" dirty="0" err="1">
                <a:solidFill>
                  <a:schemeClr val="accent3">
                    <a:lumMod val="75000"/>
                  </a:schemeClr>
                </a:solidFill>
              </a:rPr>
              <a:t>cầu</a:t>
            </a:r>
            <a:r>
              <a:rPr lang="vi-VN" sz="1300" dirty="0">
                <a:solidFill>
                  <a:schemeClr val="accent3">
                    <a:lumMod val="75000"/>
                  </a:schemeClr>
                </a:solidFill>
              </a:rPr>
              <a:t> </a:t>
            </a:r>
            <a:r>
              <a:rPr lang="vi-VN" sz="1300" dirty="0" err="1">
                <a:solidFill>
                  <a:schemeClr val="accent3">
                    <a:lumMod val="75000"/>
                  </a:schemeClr>
                </a:solidFill>
              </a:rPr>
              <a:t>kết</a:t>
            </a:r>
            <a:r>
              <a:rPr lang="vi-VN" sz="1300" dirty="0">
                <a:solidFill>
                  <a:schemeClr val="accent3">
                    <a:lumMod val="75000"/>
                  </a:schemeClr>
                </a:solidFill>
              </a:rPr>
              <a:t> </a:t>
            </a:r>
            <a:r>
              <a:rPr lang="vi-VN" sz="1300" dirty="0" err="1">
                <a:solidFill>
                  <a:schemeClr val="accent3">
                    <a:lumMod val="75000"/>
                  </a:schemeClr>
                </a:solidFill>
              </a:rPr>
              <a:t>nối</a:t>
            </a:r>
            <a:r>
              <a:rPr lang="vi-VN" sz="1300" dirty="0">
                <a:solidFill>
                  <a:schemeClr val="accent3">
                    <a:lumMod val="75000"/>
                  </a:schemeClr>
                </a:solidFill>
              </a:rPr>
              <a:t> </a:t>
            </a:r>
            <a:r>
              <a:rPr lang="vi-VN" sz="1300" dirty="0" err="1">
                <a:solidFill>
                  <a:schemeClr val="accent3">
                    <a:lumMod val="75000"/>
                  </a:schemeClr>
                </a:solidFill>
              </a:rPr>
              <a:t>tới</a:t>
            </a:r>
            <a:r>
              <a:rPr lang="vi-VN" sz="1300" dirty="0">
                <a:solidFill>
                  <a:schemeClr val="accent3">
                    <a:lumMod val="75000"/>
                  </a:schemeClr>
                </a:solidFill>
              </a:rPr>
              <a:t> </a:t>
            </a:r>
            <a:r>
              <a:rPr lang="vi-VN" sz="1300" dirty="0" err="1">
                <a:solidFill>
                  <a:schemeClr val="accent3">
                    <a:lumMod val="75000"/>
                  </a:schemeClr>
                </a:solidFill>
              </a:rPr>
              <a:t>máy</a:t>
            </a:r>
            <a:r>
              <a:rPr lang="vi-VN" sz="1300" dirty="0">
                <a:solidFill>
                  <a:schemeClr val="accent3">
                    <a:lumMod val="75000"/>
                  </a:schemeClr>
                </a:solidFill>
              </a:rPr>
              <a:t> </a:t>
            </a:r>
            <a:r>
              <a:rPr lang="vi-VN" sz="1300" dirty="0" err="1">
                <a:solidFill>
                  <a:schemeClr val="accent3">
                    <a:lumMod val="75000"/>
                  </a:schemeClr>
                </a:solidFill>
              </a:rPr>
              <a:t>chủ</a:t>
            </a:r>
            <a:r>
              <a:rPr lang="vi-VN" sz="1300" dirty="0">
                <a:solidFill>
                  <a:schemeClr val="accent3">
                    <a:lumMod val="75000"/>
                  </a:schemeClr>
                </a:solidFill>
              </a:rPr>
              <a:t> </a:t>
            </a:r>
            <a:endParaRPr lang="vi-VN" sz="1300" dirty="0">
              <a:solidFill>
                <a:schemeClr val="accent3">
                  <a:lumMod val="75000"/>
                </a:schemeClr>
              </a:solidFill>
            </a:endParaRPr>
          </a:p>
          <a:p>
            <a:endParaRPr lang="vi-VN" sz="1300" dirty="0">
              <a:solidFill>
                <a:schemeClr val="accent3">
                  <a:lumMod val="75000"/>
                </a:schemeClr>
              </a:solidFill>
            </a:endParaRPr>
          </a:p>
          <a:p>
            <a:r>
              <a:rPr lang="vi-VN" sz="1300" dirty="0">
                <a:solidFill>
                  <a:schemeClr val="accent3">
                    <a:lumMod val="75000"/>
                  </a:schemeClr>
                </a:solidFill>
              </a:rPr>
              <a:t>Trong </a:t>
            </a:r>
            <a:r>
              <a:rPr lang="vi-VN" sz="1300" dirty="0" err="1">
                <a:solidFill>
                  <a:schemeClr val="accent3">
                    <a:lumMod val="75000"/>
                  </a:schemeClr>
                </a:solidFill>
              </a:rPr>
              <a:t>Ubuntu</a:t>
            </a:r>
            <a:r>
              <a:rPr lang="vi-VN" sz="1300" dirty="0">
                <a:solidFill>
                  <a:schemeClr val="accent3">
                    <a:lumMod val="75000"/>
                  </a:schemeClr>
                </a:solidFill>
              </a:rPr>
              <a:t> </a:t>
            </a:r>
            <a:r>
              <a:rPr lang="vi-VN" sz="1300" dirty="0" err="1">
                <a:solidFill>
                  <a:schemeClr val="accent3">
                    <a:lumMod val="75000"/>
                  </a:schemeClr>
                </a:solidFill>
              </a:rPr>
              <a:t>việc</a:t>
            </a:r>
            <a:r>
              <a:rPr lang="vi-VN" sz="1300" dirty="0">
                <a:solidFill>
                  <a:schemeClr val="accent3">
                    <a:lumMod val="75000"/>
                  </a:schemeClr>
                </a:solidFill>
              </a:rPr>
              <a:t> </a:t>
            </a:r>
            <a:r>
              <a:rPr lang="vi-VN" sz="1300" dirty="0" err="1">
                <a:solidFill>
                  <a:schemeClr val="accent3">
                    <a:lumMod val="75000"/>
                  </a:schemeClr>
                </a:solidFill>
              </a:rPr>
              <a:t>cài</a:t>
            </a:r>
            <a:r>
              <a:rPr lang="vi-VN" sz="1300" dirty="0">
                <a:solidFill>
                  <a:schemeClr val="accent3">
                    <a:lumMod val="75000"/>
                  </a:schemeClr>
                </a:solidFill>
              </a:rPr>
              <a:t> </a:t>
            </a:r>
            <a:r>
              <a:rPr lang="vi-VN" sz="1300" dirty="0" err="1">
                <a:solidFill>
                  <a:schemeClr val="accent3">
                    <a:lumMod val="75000"/>
                  </a:schemeClr>
                </a:solidFill>
              </a:rPr>
              <a:t>đặt</a:t>
            </a:r>
            <a:r>
              <a:rPr lang="vi-VN" sz="1300" dirty="0">
                <a:solidFill>
                  <a:schemeClr val="accent3">
                    <a:lumMod val="75000"/>
                  </a:schemeClr>
                </a:solidFill>
              </a:rPr>
              <a:t> </a:t>
            </a:r>
            <a:r>
              <a:rPr lang="vi-VN" sz="1300" dirty="0" err="1">
                <a:solidFill>
                  <a:schemeClr val="accent3">
                    <a:lumMod val="75000"/>
                  </a:schemeClr>
                </a:solidFill>
              </a:rPr>
              <a:t>ứng</a:t>
            </a:r>
            <a:r>
              <a:rPr lang="vi-VN" sz="1300" dirty="0">
                <a:solidFill>
                  <a:schemeClr val="accent3">
                    <a:lumMod val="75000"/>
                  </a:schemeClr>
                </a:solidFill>
              </a:rPr>
              <a:t> </a:t>
            </a:r>
            <a:r>
              <a:rPr lang="vi-VN" sz="1300" dirty="0" err="1">
                <a:solidFill>
                  <a:schemeClr val="accent3">
                    <a:lumMod val="75000"/>
                  </a:schemeClr>
                </a:solidFill>
              </a:rPr>
              <a:t>dụng</a:t>
            </a:r>
            <a:r>
              <a:rPr lang="vi-VN" sz="1300" dirty="0">
                <a:solidFill>
                  <a:schemeClr val="accent3">
                    <a:lumMod val="75000"/>
                  </a:schemeClr>
                </a:solidFill>
              </a:rPr>
              <a:t> trên </a:t>
            </a:r>
            <a:r>
              <a:rPr lang="vi-VN" sz="1300" dirty="0" err="1">
                <a:solidFill>
                  <a:schemeClr val="accent3">
                    <a:lumMod val="75000"/>
                  </a:schemeClr>
                </a:solidFill>
              </a:rPr>
              <a:t>máy</a:t>
            </a:r>
            <a:r>
              <a:rPr lang="vi-VN" sz="1300" dirty="0">
                <a:solidFill>
                  <a:schemeClr val="accent3">
                    <a:lumMod val="75000"/>
                  </a:schemeClr>
                </a:solidFill>
              </a:rPr>
              <a:t> </a:t>
            </a:r>
            <a:r>
              <a:rPr lang="vi-VN" sz="1300" dirty="0" err="1">
                <a:solidFill>
                  <a:schemeClr val="accent3">
                    <a:lumMod val="75000"/>
                  </a:schemeClr>
                </a:solidFill>
              </a:rPr>
              <a:t>chủ</a:t>
            </a:r>
            <a:r>
              <a:rPr lang="vi-VN" sz="1300" dirty="0">
                <a:solidFill>
                  <a:schemeClr val="accent3">
                    <a:lumMod val="75000"/>
                  </a:schemeClr>
                </a:solidFill>
              </a:rPr>
              <a:t> </a:t>
            </a:r>
            <a:r>
              <a:rPr lang="vi-VN" sz="1300" dirty="0" err="1">
                <a:solidFill>
                  <a:schemeClr val="accent3">
                    <a:lumMod val="75000"/>
                  </a:schemeClr>
                </a:solidFill>
              </a:rPr>
              <a:t>và</a:t>
            </a:r>
            <a:r>
              <a:rPr lang="vi-VN" sz="1300" dirty="0">
                <a:solidFill>
                  <a:schemeClr val="accent3">
                    <a:lumMod val="75000"/>
                  </a:schemeClr>
                </a:solidFill>
              </a:rPr>
              <a:t> </a:t>
            </a:r>
            <a:r>
              <a:rPr lang="vi-VN" sz="1300" dirty="0" err="1">
                <a:solidFill>
                  <a:schemeClr val="accent3">
                    <a:lumMod val="75000"/>
                  </a:schemeClr>
                </a:solidFill>
              </a:rPr>
              <a:t>máy</a:t>
            </a:r>
            <a:r>
              <a:rPr lang="vi-VN" sz="1300" dirty="0">
                <a:solidFill>
                  <a:schemeClr val="accent3">
                    <a:lumMod val="75000"/>
                  </a:schemeClr>
                </a:solidFill>
              </a:rPr>
              <a:t> </a:t>
            </a:r>
            <a:r>
              <a:rPr lang="vi-VN" sz="1300" dirty="0" err="1">
                <a:solidFill>
                  <a:schemeClr val="accent3">
                    <a:lumMod val="75000"/>
                  </a:schemeClr>
                </a:solidFill>
              </a:rPr>
              <a:t>khách</a:t>
            </a:r>
            <a:r>
              <a:rPr lang="vi-VN" sz="1300" dirty="0">
                <a:solidFill>
                  <a:schemeClr val="accent3">
                    <a:lumMod val="75000"/>
                  </a:schemeClr>
                </a:solidFill>
              </a:rPr>
              <a:t> </a:t>
            </a:r>
            <a:r>
              <a:rPr lang="vi-VN" sz="1300" dirty="0" err="1">
                <a:solidFill>
                  <a:schemeClr val="accent3">
                    <a:lumMod val="75000"/>
                  </a:schemeClr>
                </a:solidFill>
              </a:rPr>
              <a:t>được</a:t>
            </a:r>
            <a:r>
              <a:rPr lang="vi-VN" sz="1300" dirty="0">
                <a:solidFill>
                  <a:schemeClr val="accent3">
                    <a:lumMod val="75000"/>
                  </a:schemeClr>
                </a:solidFill>
              </a:rPr>
              <a:t> </a:t>
            </a:r>
            <a:r>
              <a:rPr lang="vi-VN" sz="1300" dirty="0" err="1">
                <a:solidFill>
                  <a:schemeClr val="accent3">
                    <a:lumMod val="75000"/>
                  </a:schemeClr>
                </a:solidFill>
              </a:rPr>
              <a:t>thực</a:t>
            </a:r>
            <a:r>
              <a:rPr lang="vi-VN" sz="1300" dirty="0">
                <a:solidFill>
                  <a:schemeClr val="accent3">
                    <a:lumMod val="75000"/>
                  </a:schemeClr>
                </a:solidFill>
              </a:rPr>
              <a:t> </a:t>
            </a:r>
            <a:r>
              <a:rPr lang="vi-VN" sz="1300" dirty="0" err="1">
                <a:solidFill>
                  <a:schemeClr val="accent3">
                    <a:lumMod val="75000"/>
                  </a:schemeClr>
                </a:solidFill>
              </a:rPr>
              <a:t>hiện</a:t>
            </a:r>
            <a:r>
              <a:rPr lang="vi-VN" sz="1300" dirty="0">
                <a:solidFill>
                  <a:schemeClr val="accent3">
                    <a:lumMod val="75000"/>
                  </a:schemeClr>
                </a:solidFill>
              </a:rPr>
              <a:t> qua câu </a:t>
            </a:r>
            <a:r>
              <a:rPr lang="vi-VN" sz="1300" dirty="0" err="1">
                <a:solidFill>
                  <a:schemeClr val="accent3">
                    <a:lumMod val="75000"/>
                  </a:schemeClr>
                </a:solidFill>
              </a:rPr>
              <a:t>lệnh</a:t>
            </a:r>
            <a:r>
              <a:rPr lang="vi-VN" sz="1300" dirty="0">
                <a:solidFill>
                  <a:schemeClr val="accent3">
                    <a:lumMod val="75000"/>
                  </a:schemeClr>
                </a:solidFill>
              </a:rPr>
              <a:t> sau </a:t>
            </a:r>
            <a:endParaRPr lang="vi-VN" sz="1300" dirty="0">
              <a:solidFill>
                <a:schemeClr val="accent3">
                  <a:lumMod val="75000"/>
                </a:schemeClr>
              </a:solidFill>
            </a:endParaRPr>
          </a:p>
          <a:p>
            <a:pPr lvl="8"/>
            <a:r>
              <a:rPr lang="vi-VN" sz="1300" b="1" dirty="0" err="1">
                <a:solidFill>
                  <a:schemeClr val="accent3">
                    <a:lumMod val="75000"/>
                  </a:schemeClr>
                </a:solidFill>
              </a:rPr>
              <a:t>sudo</a:t>
            </a:r>
            <a:r>
              <a:rPr lang="vi-VN" sz="1300" b="1" dirty="0">
                <a:solidFill>
                  <a:schemeClr val="accent3">
                    <a:lumMod val="75000"/>
                  </a:schemeClr>
                </a:solidFill>
              </a:rPr>
              <a:t> </a:t>
            </a:r>
            <a:r>
              <a:rPr lang="vi-VN" sz="1300" b="1" dirty="0" err="1">
                <a:solidFill>
                  <a:schemeClr val="accent3">
                    <a:lumMod val="75000"/>
                  </a:schemeClr>
                </a:solidFill>
              </a:rPr>
              <a:t>apt-get</a:t>
            </a:r>
            <a:r>
              <a:rPr lang="vi-VN" sz="1300" b="1" dirty="0">
                <a:solidFill>
                  <a:schemeClr val="accent3">
                    <a:lumMod val="75000"/>
                  </a:schemeClr>
                </a:solidFill>
              </a:rPr>
              <a:t> </a:t>
            </a:r>
            <a:r>
              <a:rPr lang="vi-VN" sz="1300" b="1" dirty="0" err="1">
                <a:solidFill>
                  <a:schemeClr val="accent3">
                    <a:lumMod val="75000"/>
                  </a:schemeClr>
                </a:solidFill>
              </a:rPr>
              <a:t>install</a:t>
            </a:r>
            <a:r>
              <a:rPr lang="vi-VN" sz="1300" b="1" dirty="0">
                <a:solidFill>
                  <a:schemeClr val="accent3">
                    <a:lumMod val="75000"/>
                  </a:schemeClr>
                </a:solidFill>
              </a:rPr>
              <a:t> </a:t>
            </a:r>
            <a:r>
              <a:rPr lang="vi-VN" sz="1300" b="1" dirty="0" err="1">
                <a:solidFill>
                  <a:schemeClr val="accent3">
                    <a:lumMod val="75000"/>
                  </a:schemeClr>
                </a:solidFill>
              </a:rPr>
              <a:t>openssh-server</a:t>
            </a:r>
            <a:r>
              <a:rPr lang="vi-VN" sz="1300" b="1" dirty="0">
                <a:solidFill>
                  <a:schemeClr val="accent3">
                    <a:lumMod val="75000"/>
                  </a:schemeClr>
                </a:solidFill>
              </a:rPr>
              <a:t> </a:t>
            </a:r>
            <a:endParaRPr lang="vi-VN" sz="1300" b="1" dirty="0">
              <a:solidFill>
                <a:schemeClr val="accent3">
                  <a:lumMod val="75000"/>
                </a:schemeClr>
              </a:solidFill>
            </a:endParaRPr>
          </a:p>
          <a:p>
            <a:pPr lvl="8"/>
            <a:r>
              <a:rPr lang="vi-VN" sz="1300" b="1" dirty="0" err="1">
                <a:solidFill>
                  <a:schemeClr val="accent3">
                    <a:lumMod val="75000"/>
                  </a:schemeClr>
                </a:solidFill>
              </a:rPr>
              <a:t>sudo</a:t>
            </a:r>
            <a:r>
              <a:rPr lang="vi-VN" sz="1300" b="1" dirty="0">
                <a:solidFill>
                  <a:schemeClr val="accent3">
                    <a:lumMod val="75000"/>
                  </a:schemeClr>
                </a:solidFill>
              </a:rPr>
              <a:t> </a:t>
            </a:r>
            <a:r>
              <a:rPr lang="vi-VN" sz="1300" b="1" dirty="0" err="1">
                <a:solidFill>
                  <a:schemeClr val="accent3">
                    <a:lumMod val="75000"/>
                  </a:schemeClr>
                </a:solidFill>
              </a:rPr>
              <a:t>apt-get</a:t>
            </a:r>
            <a:r>
              <a:rPr lang="vi-VN" sz="1300" b="1" dirty="0">
                <a:solidFill>
                  <a:schemeClr val="accent3">
                    <a:lumMod val="75000"/>
                  </a:schemeClr>
                </a:solidFill>
              </a:rPr>
              <a:t> </a:t>
            </a:r>
            <a:r>
              <a:rPr lang="vi-VN" sz="1300" b="1" dirty="0" err="1">
                <a:solidFill>
                  <a:schemeClr val="accent3">
                    <a:lumMod val="75000"/>
                  </a:schemeClr>
                </a:solidFill>
              </a:rPr>
              <a:t>install</a:t>
            </a:r>
            <a:r>
              <a:rPr lang="vi-VN" sz="1300" b="1" dirty="0">
                <a:solidFill>
                  <a:schemeClr val="accent3">
                    <a:lumMod val="75000"/>
                  </a:schemeClr>
                </a:solidFill>
              </a:rPr>
              <a:t> </a:t>
            </a:r>
            <a:r>
              <a:rPr lang="vi-VN" sz="1300" b="1" dirty="0" err="1">
                <a:solidFill>
                  <a:schemeClr val="accent3">
                    <a:lumMod val="75000"/>
                  </a:schemeClr>
                </a:solidFill>
              </a:rPr>
              <a:t>openssh-client</a:t>
            </a:r>
            <a:r>
              <a:rPr lang="vi-VN" sz="1300" b="1" dirty="0">
                <a:solidFill>
                  <a:schemeClr val="accent3">
                    <a:lumMod val="75000"/>
                  </a:schemeClr>
                </a:solidFill>
              </a:rPr>
              <a:t> </a:t>
            </a:r>
            <a:endParaRPr lang="vi-VN" sz="1300" b="1" dirty="0">
              <a:solidFill>
                <a:schemeClr val="accent3">
                  <a:lumMod val="75000"/>
                </a:schemeClr>
              </a:solidFill>
            </a:endParaRPr>
          </a:p>
        </p:txBody>
      </p:sp>
      <p:pic>
        <p:nvPicPr>
          <p:cNvPr id="14" name="Hình ảnh 13"/>
          <p:cNvPicPr>
            <a:picLocks noChangeAspect="1"/>
          </p:cNvPicPr>
          <p:nvPr/>
        </p:nvPicPr>
        <p:blipFill>
          <a:blip r:embed="rId1"/>
          <a:stretch>
            <a:fillRect/>
          </a:stretch>
        </p:blipFill>
        <p:spPr>
          <a:xfrm>
            <a:off x="398271" y="-4432918"/>
            <a:ext cx="8534400" cy="43664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3.05556E-6 -4.32099E-6 L -0.00017 0.93735 " pathEditMode="relative" rAng="0" ptsTypes="AA">
                                      <p:cBhvr>
                                        <p:cTn id="11" dur="2000" fill="hold"/>
                                        <p:tgtEl>
                                          <p:spTgt spid="14"/>
                                        </p:tgtEl>
                                        <p:attrNameLst>
                                          <p:attrName>ppt_x</p:attrName>
                                          <p:attrName>ppt_y</p:attrName>
                                        </p:attrNameLst>
                                      </p:cBhvr>
                                      <p:rCtr x="-17" y="46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52875" y="414877"/>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So sánh giữa windows và linux</a:t>
            </a:r>
            <a:endParaRPr dirty="0"/>
          </a:p>
        </p:txBody>
      </p:sp>
      <p:grpSp>
        <p:nvGrpSpPr>
          <p:cNvPr id="239" name="Google Shape;239;p16"/>
          <p:cNvGrpSpPr/>
          <p:nvPr/>
        </p:nvGrpSpPr>
        <p:grpSpPr>
          <a:xfrm>
            <a:off x="320816" y="613220"/>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5" name="Bảng 5"/>
          <p:cNvGraphicFramePr>
            <a:graphicFrameLocks noGrp="1"/>
          </p:cNvGraphicFramePr>
          <p:nvPr/>
        </p:nvGraphicFramePr>
        <p:xfrm>
          <a:off x="495325" y="1739108"/>
          <a:ext cx="8266772" cy="2310504"/>
        </p:xfrm>
        <a:graphic>
          <a:graphicData uri="http://schemas.openxmlformats.org/drawingml/2006/table">
            <a:tbl>
              <a:tblPr firstRow="1" bandRow="1">
                <a:tableStyleId>{69C7853C-536D-4A76-A0AE-DD22124D55A5}</a:tableStyleId>
              </a:tblPr>
              <a:tblGrid>
                <a:gridCol w="4097763"/>
                <a:gridCol w="4169009"/>
              </a:tblGrid>
              <a:tr h="291930">
                <a:tc>
                  <a:txBody>
                    <a:bodyPr/>
                    <a:lstStyle/>
                    <a:p>
                      <a:pPr algn="ctr"/>
                      <a:r>
                        <a:rPr lang="en-US" dirty="0"/>
                        <a:t>Windows</a:t>
                      </a:r>
                      <a:endParaRPr lang="vi-VN" dirty="0"/>
                    </a:p>
                  </a:txBody>
                  <a:tcPr/>
                </a:tc>
                <a:tc>
                  <a:txBody>
                    <a:bodyPr/>
                    <a:lstStyle/>
                    <a:p>
                      <a:pPr algn="ctr"/>
                      <a:r>
                        <a:rPr lang="en-US" dirty="0"/>
                        <a:t>Linux</a:t>
                      </a:r>
                      <a:endParaRPr lang="vi-VN" dirty="0"/>
                    </a:p>
                  </a:txBody>
                  <a:tcPr/>
                </a:tc>
              </a:tr>
              <a:tr h="2005704">
                <a:tc>
                  <a:txBody>
                    <a:bodyPr/>
                    <a:lstStyle/>
                    <a:p>
                      <a:pPr marL="285750" indent="-285750" algn="just">
                        <a:buFont typeface="Wingdings" panose="05000000000000000000" pitchFamily="2" charset="2"/>
                        <a:buChar char="v"/>
                      </a:pPr>
                      <a:r>
                        <a:rPr lang="vi-VN" sz="1200" b="1" dirty="0" err="1">
                          <a:solidFill>
                            <a:schemeClr val="bg1"/>
                          </a:solidFill>
                        </a:rPr>
                        <a:t>Cài</a:t>
                      </a:r>
                      <a:r>
                        <a:rPr lang="vi-VN" sz="1200" b="1" dirty="0">
                          <a:solidFill>
                            <a:schemeClr val="bg1"/>
                          </a:solidFill>
                        </a:rPr>
                        <a:t> </a:t>
                      </a:r>
                      <a:r>
                        <a:rPr lang="vi-VN" sz="1200" b="1" dirty="0" err="1">
                          <a:solidFill>
                            <a:schemeClr val="bg1"/>
                          </a:solidFill>
                        </a:rPr>
                        <a:t>Đặt</a:t>
                      </a:r>
                      <a:r>
                        <a:rPr lang="vi-VN" sz="1200" b="1" dirty="0">
                          <a:solidFill>
                            <a:schemeClr val="bg1"/>
                          </a:solidFill>
                        </a:rPr>
                        <a:t> đơn </a:t>
                      </a:r>
                      <a:r>
                        <a:rPr lang="vi-VN" sz="1200" b="1" dirty="0" err="1">
                          <a:solidFill>
                            <a:schemeClr val="bg1"/>
                          </a:solidFill>
                        </a:rPr>
                        <a:t>giản</a:t>
                      </a:r>
                      <a:r>
                        <a:rPr lang="vi-VN" sz="1200" b="1" dirty="0">
                          <a:solidFill>
                            <a:schemeClr val="bg1"/>
                          </a:solidFill>
                        </a:rPr>
                        <a:t> xong </a:t>
                      </a:r>
                      <a:r>
                        <a:rPr lang="vi-VN" sz="1200" b="1" dirty="0" err="1">
                          <a:solidFill>
                            <a:schemeClr val="bg1"/>
                          </a:solidFill>
                        </a:rPr>
                        <a:t>tính</a:t>
                      </a:r>
                      <a:r>
                        <a:rPr lang="vi-VN" sz="1200" b="1" dirty="0">
                          <a:solidFill>
                            <a:schemeClr val="bg1"/>
                          </a:solidFill>
                        </a:rPr>
                        <a:t> an </a:t>
                      </a:r>
                      <a:r>
                        <a:rPr lang="vi-VN" sz="1200" b="1" dirty="0" err="1">
                          <a:solidFill>
                            <a:schemeClr val="bg1"/>
                          </a:solidFill>
                        </a:rPr>
                        <a:t>toàn</a:t>
                      </a:r>
                      <a:r>
                        <a:rPr lang="vi-VN" sz="1200" b="1" dirty="0">
                          <a:solidFill>
                            <a:schemeClr val="bg1"/>
                          </a:solidFill>
                        </a:rPr>
                        <a:t> không cao </a:t>
                      </a:r>
                      <a:r>
                        <a:rPr lang="vi-VN" sz="1200" b="1" dirty="0" err="1">
                          <a:solidFill>
                            <a:schemeClr val="bg1"/>
                          </a:solidFill>
                        </a:rPr>
                        <a:t>để</a:t>
                      </a:r>
                      <a:r>
                        <a:rPr lang="vi-VN" sz="1200" b="1" dirty="0">
                          <a:solidFill>
                            <a:schemeClr val="bg1"/>
                          </a:solidFill>
                        </a:rPr>
                        <a:t> nâng cao </a:t>
                      </a:r>
                      <a:r>
                        <a:rPr lang="vi-VN" sz="1200" b="1" dirty="0" err="1">
                          <a:solidFill>
                            <a:schemeClr val="bg1"/>
                          </a:solidFill>
                        </a:rPr>
                        <a:t>tính</a:t>
                      </a:r>
                      <a:r>
                        <a:rPr lang="vi-VN" sz="1200" b="1" dirty="0">
                          <a:solidFill>
                            <a:schemeClr val="bg1"/>
                          </a:solidFill>
                        </a:rPr>
                        <a:t> an </a:t>
                      </a:r>
                      <a:r>
                        <a:rPr lang="vi-VN" sz="1200" b="1" dirty="0" err="1">
                          <a:solidFill>
                            <a:schemeClr val="bg1"/>
                          </a:solidFill>
                        </a:rPr>
                        <a:t>toàn</a:t>
                      </a:r>
                      <a:r>
                        <a:rPr lang="vi-VN" sz="1200" b="1" dirty="0">
                          <a:solidFill>
                            <a:schemeClr val="bg1"/>
                          </a:solidFill>
                        </a:rPr>
                        <a:t> lên </a:t>
                      </a:r>
                      <a:r>
                        <a:rPr lang="vi-VN" sz="1200" b="1" dirty="0" err="1">
                          <a:solidFill>
                            <a:schemeClr val="bg1"/>
                          </a:solidFill>
                        </a:rPr>
                        <a:t>phải</a:t>
                      </a:r>
                      <a:r>
                        <a:rPr lang="vi-VN" sz="1200" b="1" dirty="0">
                          <a:solidFill>
                            <a:schemeClr val="bg1"/>
                          </a:solidFill>
                        </a:rPr>
                        <a:t> </a:t>
                      </a:r>
                      <a:r>
                        <a:rPr lang="vi-VN" sz="1200" b="1" dirty="0" err="1">
                          <a:solidFill>
                            <a:schemeClr val="bg1"/>
                          </a:solidFill>
                        </a:rPr>
                        <a:t>thiết</a:t>
                      </a:r>
                      <a:r>
                        <a:rPr lang="vi-VN" sz="1200" b="1" dirty="0">
                          <a:solidFill>
                            <a:schemeClr val="bg1"/>
                          </a:solidFill>
                        </a:rPr>
                        <a:t> </a:t>
                      </a:r>
                      <a:r>
                        <a:rPr lang="vi-VN" sz="1200" b="1" dirty="0" err="1">
                          <a:solidFill>
                            <a:schemeClr val="bg1"/>
                          </a:solidFill>
                        </a:rPr>
                        <a:t>lập</a:t>
                      </a:r>
                      <a:r>
                        <a:rPr lang="vi-VN" sz="1200" b="1" dirty="0">
                          <a:solidFill>
                            <a:schemeClr val="bg1"/>
                          </a:solidFill>
                        </a:rPr>
                        <a:t> </a:t>
                      </a:r>
                      <a:r>
                        <a:rPr lang="vi-VN" sz="1200" b="1" dirty="0" err="1">
                          <a:solidFill>
                            <a:schemeClr val="bg1"/>
                          </a:solidFill>
                        </a:rPr>
                        <a:t>các</a:t>
                      </a:r>
                      <a:r>
                        <a:rPr lang="vi-VN" sz="1200" b="1" dirty="0">
                          <a:solidFill>
                            <a:schemeClr val="bg1"/>
                          </a:solidFill>
                        </a:rPr>
                        <a:t> </a:t>
                      </a:r>
                      <a:r>
                        <a:rPr lang="vi-VN" sz="1200" b="1" dirty="0" err="1">
                          <a:solidFill>
                            <a:schemeClr val="bg1"/>
                          </a:solidFill>
                        </a:rPr>
                        <a:t>khóa</a:t>
                      </a:r>
                      <a:r>
                        <a:rPr lang="vi-VN" sz="1200" b="1" dirty="0">
                          <a:solidFill>
                            <a:schemeClr val="bg1"/>
                          </a:solidFill>
                        </a:rPr>
                        <a:t> an </a:t>
                      </a:r>
                      <a:r>
                        <a:rPr lang="vi-VN" sz="1200" b="1" dirty="0" err="1">
                          <a:solidFill>
                            <a:schemeClr val="bg1"/>
                          </a:solidFill>
                        </a:rPr>
                        <a:t>toàn</a:t>
                      </a:r>
                      <a:r>
                        <a:rPr lang="vi-VN" sz="1200" b="1" dirty="0">
                          <a:solidFill>
                            <a:schemeClr val="bg1"/>
                          </a:solidFill>
                        </a:rPr>
                        <a:t> hơn </a:t>
                      </a:r>
                      <a:r>
                        <a:rPr lang="vi-VN" sz="1200" b="1" dirty="0" err="1">
                          <a:solidFill>
                            <a:schemeClr val="bg1"/>
                          </a:solidFill>
                        </a:rPr>
                        <a:t>rất</a:t>
                      </a:r>
                      <a:r>
                        <a:rPr lang="vi-VN" sz="1200" b="1" dirty="0">
                          <a:solidFill>
                            <a:schemeClr val="bg1"/>
                          </a:solidFill>
                        </a:rPr>
                        <a:t> </a:t>
                      </a:r>
                      <a:r>
                        <a:rPr lang="vi-VN" sz="1200" b="1" dirty="0" err="1">
                          <a:solidFill>
                            <a:schemeClr val="bg1"/>
                          </a:solidFill>
                        </a:rPr>
                        <a:t>phức</a:t>
                      </a:r>
                      <a:r>
                        <a:rPr lang="vi-VN" sz="1200" b="1" dirty="0">
                          <a:solidFill>
                            <a:schemeClr val="bg1"/>
                          </a:solidFill>
                        </a:rPr>
                        <a:t> </a:t>
                      </a:r>
                      <a:r>
                        <a:rPr lang="vi-VN" sz="1200" b="1" dirty="0" err="1">
                          <a:solidFill>
                            <a:schemeClr val="bg1"/>
                          </a:solidFill>
                        </a:rPr>
                        <a:t>tạp</a:t>
                      </a:r>
                      <a:endParaRPr lang="vi-VN" sz="1200" b="1" dirty="0">
                        <a:solidFill>
                          <a:schemeClr val="bg1"/>
                        </a:solidFill>
                      </a:endParaRPr>
                    </a:p>
                    <a:p>
                      <a:pPr marL="285750" indent="-285750" algn="just">
                        <a:buFont typeface="Wingdings" panose="05000000000000000000" pitchFamily="2" charset="2"/>
                        <a:buChar char="v"/>
                      </a:pPr>
                      <a:r>
                        <a:rPr lang="vi-VN" sz="1200" b="1" dirty="0" err="1">
                          <a:solidFill>
                            <a:schemeClr val="bg1"/>
                          </a:solidFill>
                        </a:rPr>
                        <a:t>Cần</a:t>
                      </a:r>
                      <a:r>
                        <a:rPr lang="vi-VN" sz="1200" b="1" dirty="0">
                          <a:solidFill>
                            <a:schemeClr val="bg1"/>
                          </a:solidFill>
                        </a:rPr>
                        <a:t> đăng </a:t>
                      </a:r>
                      <a:r>
                        <a:rPr lang="vi-VN" sz="1200" b="1" dirty="0" err="1">
                          <a:solidFill>
                            <a:schemeClr val="bg1"/>
                          </a:solidFill>
                        </a:rPr>
                        <a:t>nhập</a:t>
                      </a:r>
                      <a:r>
                        <a:rPr lang="vi-VN" sz="1200" b="1" dirty="0">
                          <a:solidFill>
                            <a:schemeClr val="bg1"/>
                          </a:solidFill>
                        </a:rPr>
                        <a:t> </a:t>
                      </a:r>
                      <a:r>
                        <a:rPr lang="vi-VN" sz="1200" b="1" dirty="0" err="1">
                          <a:solidFill>
                            <a:schemeClr val="bg1"/>
                          </a:solidFill>
                        </a:rPr>
                        <a:t>user</a:t>
                      </a:r>
                      <a:r>
                        <a:rPr lang="vi-VN" sz="1200" b="1" dirty="0">
                          <a:solidFill>
                            <a:schemeClr val="bg1"/>
                          </a:solidFill>
                        </a:rPr>
                        <a:t> </a:t>
                      </a:r>
                      <a:r>
                        <a:rPr lang="vi-VN" sz="1200" b="1" dirty="0" err="1">
                          <a:solidFill>
                            <a:schemeClr val="bg1"/>
                          </a:solidFill>
                        </a:rPr>
                        <a:t>và</a:t>
                      </a:r>
                      <a:r>
                        <a:rPr lang="vi-VN" sz="1200" b="1" dirty="0">
                          <a:solidFill>
                            <a:schemeClr val="bg1"/>
                          </a:solidFill>
                        </a:rPr>
                        <a:t> </a:t>
                      </a:r>
                      <a:r>
                        <a:rPr lang="vi-VN" sz="1200" b="1" dirty="0" err="1">
                          <a:solidFill>
                            <a:schemeClr val="bg1"/>
                          </a:solidFill>
                        </a:rPr>
                        <a:t>pass</a:t>
                      </a:r>
                      <a:r>
                        <a:rPr lang="vi-VN" sz="1200" b="1" dirty="0">
                          <a:solidFill>
                            <a:schemeClr val="bg1"/>
                          </a:solidFill>
                        </a:rPr>
                        <a:t> </a:t>
                      </a:r>
                      <a:r>
                        <a:rPr lang="vi-VN" sz="1200" b="1" dirty="0" err="1">
                          <a:solidFill>
                            <a:schemeClr val="bg1"/>
                          </a:solidFill>
                        </a:rPr>
                        <a:t>mỗi</a:t>
                      </a:r>
                      <a:r>
                        <a:rPr lang="vi-VN" sz="1200" b="1" dirty="0">
                          <a:solidFill>
                            <a:schemeClr val="bg1"/>
                          </a:solidFill>
                        </a:rPr>
                        <a:t> khi </a:t>
                      </a:r>
                      <a:r>
                        <a:rPr lang="vi-VN" sz="1200" b="1" dirty="0" err="1">
                          <a:solidFill>
                            <a:schemeClr val="bg1"/>
                          </a:solidFill>
                        </a:rPr>
                        <a:t>kết</a:t>
                      </a:r>
                      <a:r>
                        <a:rPr lang="vi-VN" sz="1200" b="1" dirty="0">
                          <a:solidFill>
                            <a:schemeClr val="bg1"/>
                          </a:solidFill>
                        </a:rPr>
                        <a:t> </a:t>
                      </a:r>
                      <a:r>
                        <a:rPr lang="vi-VN" sz="1200" b="1" dirty="0" err="1">
                          <a:solidFill>
                            <a:schemeClr val="bg1"/>
                          </a:solidFill>
                        </a:rPr>
                        <a:t>nối</a:t>
                      </a:r>
                      <a:r>
                        <a:rPr lang="vi-VN" sz="1200" b="1" dirty="0">
                          <a:solidFill>
                            <a:schemeClr val="bg1"/>
                          </a:solidFill>
                        </a:rPr>
                        <a:t>.</a:t>
                      </a:r>
                      <a:endParaRPr lang="vi-VN" sz="1200" b="1" dirty="0">
                        <a:solidFill>
                          <a:schemeClr val="bg1"/>
                        </a:solidFill>
                      </a:endParaRPr>
                    </a:p>
                    <a:p>
                      <a:pPr marL="285750" indent="-285750" algn="just">
                        <a:buFont typeface="Wingdings" panose="05000000000000000000" pitchFamily="2" charset="2"/>
                        <a:buChar char="v"/>
                      </a:pPr>
                      <a:r>
                        <a:rPr lang="vi-VN" sz="1200" b="1" dirty="0" err="1">
                          <a:solidFill>
                            <a:schemeClr val="bg1"/>
                          </a:solidFill>
                        </a:rPr>
                        <a:t>Các</a:t>
                      </a:r>
                      <a:r>
                        <a:rPr lang="vi-VN" sz="1200" b="1" dirty="0">
                          <a:solidFill>
                            <a:schemeClr val="bg1"/>
                          </a:solidFill>
                        </a:rPr>
                        <a:t> </a:t>
                      </a:r>
                      <a:r>
                        <a:rPr lang="vi-VN" sz="1200" b="1" dirty="0" err="1">
                          <a:solidFill>
                            <a:schemeClr val="bg1"/>
                          </a:solidFill>
                        </a:rPr>
                        <a:t>Dịch</a:t>
                      </a:r>
                      <a:r>
                        <a:rPr lang="vi-VN" sz="1200" b="1" dirty="0">
                          <a:solidFill>
                            <a:schemeClr val="bg1"/>
                          </a:solidFill>
                        </a:rPr>
                        <a:t> </a:t>
                      </a:r>
                      <a:r>
                        <a:rPr lang="vi-VN" sz="1200" b="1" dirty="0" err="1">
                          <a:solidFill>
                            <a:schemeClr val="bg1"/>
                          </a:solidFill>
                        </a:rPr>
                        <a:t>vụ</a:t>
                      </a:r>
                      <a:r>
                        <a:rPr lang="vi-VN" sz="1200" b="1" dirty="0">
                          <a:solidFill>
                            <a:schemeClr val="bg1"/>
                          </a:solidFill>
                        </a:rPr>
                        <a:t> </a:t>
                      </a:r>
                      <a:r>
                        <a:rPr lang="vi-VN" sz="1200" b="1" dirty="0" err="1">
                          <a:solidFill>
                            <a:schemeClr val="bg1"/>
                          </a:solidFill>
                        </a:rPr>
                        <a:t>chất</a:t>
                      </a:r>
                      <a:r>
                        <a:rPr lang="vi-VN" sz="1200" b="1" dirty="0">
                          <a:solidFill>
                            <a:schemeClr val="bg1"/>
                          </a:solidFill>
                        </a:rPr>
                        <a:t> </a:t>
                      </a:r>
                      <a:r>
                        <a:rPr lang="vi-VN" sz="1200" b="1" dirty="0" err="1">
                          <a:solidFill>
                            <a:schemeClr val="bg1"/>
                          </a:solidFill>
                        </a:rPr>
                        <a:t>lượng</a:t>
                      </a:r>
                      <a:r>
                        <a:rPr lang="vi-VN" sz="1200" b="1" dirty="0">
                          <a:solidFill>
                            <a:schemeClr val="bg1"/>
                          </a:solidFill>
                        </a:rPr>
                        <a:t> </a:t>
                      </a:r>
                      <a:r>
                        <a:rPr lang="vi-VN" sz="1200" b="1" dirty="0" err="1">
                          <a:solidFill>
                            <a:schemeClr val="bg1"/>
                          </a:solidFill>
                        </a:rPr>
                        <a:t>sẽ</a:t>
                      </a:r>
                      <a:r>
                        <a:rPr lang="vi-VN" sz="1200" b="1" dirty="0">
                          <a:solidFill>
                            <a:schemeClr val="bg1"/>
                          </a:solidFill>
                        </a:rPr>
                        <a:t> </a:t>
                      </a:r>
                      <a:r>
                        <a:rPr lang="vi-VN" sz="1200" b="1" dirty="0" err="1">
                          <a:solidFill>
                            <a:schemeClr val="bg1"/>
                          </a:solidFill>
                        </a:rPr>
                        <a:t>tốn</a:t>
                      </a:r>
                      <a:r>
                        <a:rPr lang="vi-VN" sz="1200" b="1" dirty="0">
                          <a:solidFill>
                            <a:schemeClr val="bg1"/>
                          </a:solidFill>
                        </a:rPr>
                        <a:t> </a:t>
                      </a:r>
                      <a:r>
                        <a:rPr lang="vi-VN" sz="1200" b="1" dirty="0" err="1">
                          <a:solidFill>
                            <a:schemeClr val="bg1"/>
                          </a:solidFill>
                        </a:rPr>
                        <a:t>tiền</a:t>
                      </a:r>
                      <a:r>
                        <a:rPr lang="vi-VN" sz="1200" b="1" dirty="0">
                          <a:solidFill>
                            <a:schemeClr val="bg1"/>
                          </a:solidFill>
                        </a:rPr>
                        <a:t>.</a:t>
                      </a:r>
                      <a:endParaRPr lang="vi-VN" sz="1200" b="1" dirty="0">
                        <a:solidFill>
                          <a:schemeClr val="bg1"/>
                        </a:solidFill>
                      </a:endParaRPr>
                    </a:p>
                    <a:p>
                      <a:pPr marL="285750" indent="-285750" algn="just">
                        <a:buFont typeface="Wingdings" panose="05000000000000000000" pitchFamily="2" charset="2"/>
                        <a:buChar char="v"/>
                      </a:pPr>
                      <a:r>
                        <a:rPr lang="vi-VN" sz="1200" b="1" dirty="0">
                          <a:solidFill>
                            <a:schemeClr val="bg1"/>
                          </a:solidFill>
                        </a:rPr>
                        <a:t>Song </a:t>
                      </a:r>
                      <a:r>
                        <a:rPr lang="vi-VN" sz="1200" b="1" dirty="0" err="1">
                          <a:solidFill>
                            <a:schemeClr val="bg1"/>
                          </a:solidFill>
                        </a:rPr>
                        <a:t>việc</a:t>
                      </a:r>
                      <a:r>
                        <a:rPr lang="vi-VN" sz="1200" b="1" dirty="0">
                          <a:solidFill>
                            <a:schemeClr val="bg1"/>
                          </a:solidFill>
                        </a:rPr>
                        <a:t> </a:t>
                      </a:r>
                      <a:r>
                        <a:rPr lang="vi-VN" sz="1200" b="1" dirty="0" err="1">
                          <a:solidFill>
                            <a:schemeClr val="bg1"/>
                          </a:solidFill>
                        </a:rPr>
                        <a:t>lạc</a:t>
                      </a:r>
                      <a:r>
                        <a:rPr lang="vi-VN" sz="1200" b="1" dirty="0">
                          <a:solidFill>
                            <a:schemeClr val="bg1"/>
                          </a:solidFill>
                        </a:rPr>
                        <a:t> </a:t>
                      </a:r>
                      <a:r>
                        <a:rPr lang="vi-VN" sz="1200" b="1" dirty="0" err="1">
                          <a:solidFill>
                            <a:schemeClr val="bg1"/>
                          </a:solidFill>
                        </a:rPr>
                        <a:t>gói</a:t>
                      </a:r>
                      <a:r>
                        <a:rPr lang="vi-VN" sz="1200" b="1" dirty="0">
                          <a:solidFill>
                            <a:schemeClr val="bg1"/>
                          </a:solidFill>
                        </a:rPr>
                        <a:t> tin </a:t>
                      </a:r>
                      <a:r>
                        <a:rPr lang="vi-VN" sz="1200" b="1" dirty="0" err="1">
                          <a:solidFill>
                            <a:schemeClr val="bg1"/>
                          </a:solidFill>
                        </a:rPr>
                        <a:t>mất</a:t>
                      </a:r>
                      <a:r>
                        <a:rPr lang="vi-VN" sz="1200" b="1" dirty="0">
                          <a:solidFill>
                            <a:schemeClr val="bg1"/>
                          </a:solidFill>
                        </a:rPr>
                        <a:t> </a:t>
                      </a:r>
                      <a:r>
                        <a:rPr lang="vi-VN" sz="1200" b="1" dirty="0" err="1">
                          <a:solidFill>
                            <a:schemeClr val="bg1"/>
                          </a:solidFill>
                        </a:rPr>
                        <a:t>gói</a:t>
                      </a:r>
                      <a:r>
                        <a:rPr lang="vi-VN" sz="1200" b="1" dirty="0">
                          <a:solidFill>
                            <a:schemeClr val="bg1"/>
                          </a:solidFill>
                        </a:rPr>
                        <a:t> tin </a:t>
                      </a:r>
                      <a:r>
                        <a:rPr lang="vi-VN" sz="1200" b="1" dirty="0" err="1">
                          <a:solidFill>
                            <a:schemeClr val="bg1"/>
                          </a:solidFill>
                        </a:rPr>
                        <a:t>vẫn</a:t>
                      </a:r>
                      <a:r>
                        <a:rPr lang="vi-VN" sz="1200" b="1" dirty="0">
                          <a:solidFill>
                            <a:schemeClr val="bg1"/>
                          </a:solidFill>
                        </a:rPr>
                        <a:t> </a:t>
                      </a:r>
                      <a:r>
                        <a:rPr lang="vi-VN" sz="1200" b="1" dirty="0" err="1">
                          <a:solidFill>
                            <a:schemeClr val="bg1"/>
                          </a:solidFill>
                        </a:rPr>
                        <a:t>có</a:t>
                      </a:r>
                      <a:r>
                        <a:rPr lang="vi-VN" sz="1200" b="1" dirty="0">
                          <a:solidFill>
                            <a:schemeClr val="bg1"/>
                          </a:solidFill>
                        </a:rPr>
                        <a:t> </a:t>
                      </a:r>
                      <a:r>
                        <a:rPr lang="vi-VN" sz="1200" b="1" dirty="0" err="1">
                          <a:solidFill>
                            <a:schemeClr val="bg1"/>
                          </a:solidFill>
                        </a:rPr>
                        <a:t>thể</a:t>
                      </a:r>
                      <a:r>
                        <a:rPr lang="vi-VN" sz="1200" b="1" dirty="0">
                          <a:solidFill>
                            <a:schemeClr val="bg1"/>
                          </a:solidFill>
                        </a:rPr>
                        <a:t> </a:t>
                      </a:r>
                      <a:r>
                        <a:rPr lang="vi-VN" sz="1200" b="1" dirty="0" err="1">
                          <a:solidFill>
                            <a:schemeClr val="bg1"/>
                          </a:solidFill>
                        </a:rPr>
                        <a:t>xảy</a:t>
                      </a:r>
                      <a:r>
                        <a:rPr lang="vi-VN" sz="1200" b="1" dirty="0">
                          <a:solidFill>
                            <a:schemeClr val="bg1"/>
                          </a:solidFill>
                        </a:rPr>
                        <a:t> ra do </a:t>
                      </a:r>
                      <a:r>
                        <a:rPr lang="vi-VN" sz="1200" b="1" dirty="0" err="1">
                          <a:solidFill>
                            <a:schemeClr val="bg1"/>
                          </a:solidFill>
                        </a:rPr>
                        <a:t>việc</a:t>
                      </a:r>
                      <a:r>
                        <a:rPr lang="vi-VN" sz="1200" b="1" dirty="0">
                          <a:solidFill>
                            <a:schemeClr val="bg1"/>
                          </a:solidFill>
                        </a:rPr>
                        <a:t> </a:t>
                      </a:r>
                      <a:r>
                        <a:rPr lang="vi-VN" sz="1200" b="1" dirty="0" err="1">
                          <a:solidFill>
                            <a:schemeClr val="bg1"/>
                          </a:solidFill>
                        </a:rPr>
                        <a:t>trễ</a:t>
                      </a:r>
                      <a:r>
                        <a:rPr lang="vi-VN" sz="1200" b="1" dirty="0">
                          <a:solidFill>
                            <a:schemeClr val="bg1"/>
                          </a:solidFill>
                        </a:rPr>
                        <a:t> </a:t>
                      </a:r>
                      <a:r>
                        <a:rPr lang="vi-VN" sz="1200" b="1" dirty="0" err="1">
                          <a:solidFill>
                            <a:schemeClr val="bg1"/>
                          </a:solidFill>
                        </a:rPr>
                        <a:t>gói</a:t>
                      </a:r>
                      <a:r>
                        <a:rPr lang="vi-VN" sz="1200" b="1" dirty="0">
                          <a:solidFill>
                            <a:schemeClr val="bg1"/>
                          </a:solidFill>
                        </a:rPr>
                        <a:t> tin </a:t>
                      </a:r>
                      <a:r>
                        <a:rPr lang="vi-VN" sz="1200" b="1" dirty="0" err="1">
                          <a:solidFill>
                            <a:schemeClr val="bg1"/>
                          </a:solidFill>
                        </a:rPr>
                        <a:t>là</a:t>
                      </a:r>
                      <a:r>
                        <a:rPr lang="vi-VN" sz="1200" b="1" dirty="0">
                          <a:solidFill>
                            <a:schemeClr val="bg1"/>
                          </a:solidFill>
                        </a:rPr>
                        <a:t> </a:t>
                      </a:r>
                      <a:r>
                        <a:rPr lang="vi-VN" sz="1200" b="1" dirty="0" err="1">
                          <a:solidFill>
                            <a:schemeClr val="bg1"/>
                          </a:solidFill>
                        </a:rPr>
                        <a:t>có</a:t>
                      </a:r>
                      <a:r>
                        <a:rPr lang="vi-VN" sz="1200" b="1" dirty="0">
                          <a:solidFill>
                            <a:schemeClr val="bg1"/>
                          </a:solidFill>
                        </a:rPr>
                        <a:t> </a:t>
                      </a:r>
                      <a:r>
                        <a:rPr lang="vi-VN" sz="1200" b="1" dirty="0" err="1">
                          <a:solidFill>
                            <a:schemeClr val="bg1"/>
                          </a:solidFill>
                        </a:rPr>
                        <a:t>thể</a:t>
                      </a:r>
                      <a:r>
                        <a:rPr lang="vi-VN" sz="1200" b="1" dirty="0">
                          <a:solidFill>
                            <a:schemeClr val="bg1"/>
                          </a:solidFill>
                        </a:rPr>
                        <a:t> </a:t>
                      </a:r>
                      <a:r>
                        <a:rPr lang="vi-VN" sz="1200" b="1" dirty="0" err="1">
                          <a:solidFill>
                            <a:schemeClr val="bg1"/>
                          </a:solidFill>
                        </a:rPr>
                        <a:t>vì</a:t>
                      </a:r>
                      <a:r>
                        <a:rPr lang="vi-VN" sz="1200" b="1" dirty="0">
                          <a:solidFill>
                            <a:schemeClr val="bg1"/>
                          </a:solidFill>
                        </a:rPr>
                        <a:t> không </a:t>
                      </a:r>
                      <a:r>
                        <a:rPr lang="vi-VN" sz="1200" b="1" dirty="0" err="1">
                          <a:solidFill>
                            <a:schemeClr val="bg1"/>
                          </a:solidFill>
                        </a:rPr>
                        <a:t>sử</a:t>
                      </a:r>
                      <a:r>
                        <a:rPr lang="vi-VN" sz="1200" b="1" dirty="0">
                          <a:solidFill>
                            <a:schemeClr val="bg1"/>
                          </a:solidFill>
                        </a:rPr>
                        <a:t> </a:t>
                      </a:r>
                      <a:r>
                        <a:rPr lang="vi-VN" sz="1200" b="1" dirty="0" err="1">
                          <a:solidFill>
                            <a:schemeClr val="bg1"/>
                          </a:solidFill>
                        </a:rPr>
                        <a:t>dụng</a:t>
                      </a:r>
                      <a:r>
                        <a:rPr lang="vi-VN" sz="1200" b="1" dirty="0">
                          <a:solidFill>
                            <a:schemeClr val="bg1"/>
                          </a:solidFill>
                        </a:rPr>
                        <a:t> </a:t>
                      </a:r>
                      <a:r>
                        <a:rPr lang="vi-VN" sz="1200" b="1" dirty="0" err="1">
                          <a:solidFill>
                            <a:schemeClr val="bg1"/>
                          </a:solidFill>
                        </a:rPr>
                        <a:t>dịch</a:t>
                      </a:r>
                      <a:r>
                        <a:rPr lang="vi-VN" sz="1200" b="1" dirty="0">
                          <a:solidFill>
                            <a:schemeClr val="bg1"/>
                          </a:solidFill>
                        </a:rPr>
                        <a:t> </a:t>
                      </a:r>
                      <a:r>
                        <a:rPr lang="vi-VN" sz="1200" b="1" dirty="0" err="1">
                          <a:solidFill>
                            <a:schemeClr val="bg1"/>
                          </a:solidFill>
                        </a:rPr>
                        <a:t>vụ</a:t>
                      </a:r>
                      <a:r>
                        <a:rPr lang="vi-VN" sz="1200" b="1" dirty="0">
                          <a:solidFill>
                            <a:schemeClr val="bg1"/>
                          </a:solidFill>
                        </a:rPr>
                        <a:t> </a:t>
                      </a:r>
                      <a:r>
                        <a:rPr lang="vi-VN" sz="1200" b="1" dirty="0" err="1">
                          <a:solidFill>
                            <a:schemeClr val="bg1"/>
                          </a:solidFill>
                        </a:rPr>
                        <a:t>QoS</a:t>
                      </a:r>
                      <a:r>
                        <a:rPr lang="vi-VN" sz="1200" b="1" dirty="0">
                          <a:solidFill>
                            <a:schemeClr val="bg1"/>
                          </a:solidFill>
                        </a:rPr>
                        <a:t>. </a:t>
                      </a:r>
                      <a:r>
                        <a:rPr lang="vi-VN" sz="1200" b="1" dirty="0" err="1">
                          <a:solidFill>
                            <a:schemeClr val="bg1"/>
                          </a:solidFill>
                        </a:rPr>
                        <a:t>Các</a:t>
                      </a:r>
                      <a:r>
                        <a:rPr lang="vi-VN" sz="1200" b="1" dirty="0">
                          <a:solidFill>
                            <a:schemeClr val="bg1"/>
                          </a:solidFill>
                        </a:rPr>
                        <a:t> </a:t>
                      </a:r>
                      <a:r>
                        <a:rPr lang="vi-VN" sz="1200" b="1" dirty="0" err="1">
                          <a:solidFill>
                            <a:schemeClr val="bg1"/>
                          </a:solidFill>
                        </a:rPr>
                        <a:t>gói</a:t>
                      </a:r>
                      <a:r>
                        <a:rPr lang="vi-VN" sz="1200" b="1" dirty="0">
                          <a:solidFill>
                            <a:schemeClr val="bg1"/>
                          </a:solidFill>
                        </a:rPr>
                        <a:t> tin </a:t>
                      </a:r>
                      <a:r>
                        <a:rPr lang="vi-VN" sz="1200" b="1" dirty="0" err="1">
                          <a:solidFill>
                            <a:schemeClr val="bg1"/>
                          </a:solidFill>
                        </a:rPr>
                        <a:t>trước</a:t>
                      </a:r>
                      <a:r>
                        <a:rPr lang="vi-VN" sz="1200" b="1" dirty="0">
                          <a:solidFill>
                            <a:schemeClr val="bg1"/>
                          </a:solidFill>
                        </a:rPr>
                        <a:t> khi đi ra </a:t>
                      </a:r>
                      <a:r>
                        <a:rPr lang="vi-VN" sz="1200" b="1" dirty="0" err="1">
                          <a:solidFill>
                            <a:schemeClr val="bg1"/>
                          </a:solidFill>
                        </a:rPr>
                        <a:t>ngoài</a:t>
                      </a:r>
                      <a:r>
                        <a:rPr lang="vi-VN" sz="1200" b="1" dirty="0">
                          <a:solidFill>
                            <a:schemeClr val="bg1"/>
                          </a:solidFill>
                        </a:rPr>
                        <a:t> </a:t>
                      </a:r>
                      <a:r>
                        <a:rPr lang="vi-VN" sz="1200" b="1" dirty="0" err="1">
                          <a:solidFill>
                            <a:schemeClr val="bg1"/>
                          </a:solidFill>
                        </a:rPr>
                        <a:t>mạng</a:t>
                      </a:r>
                      <a:r>
                        <a:rPr lang="vi-VN" sz="1200" b="1" dirty="0">
                          <a:solidFill>
                            <a:schemeClr val="bg1"/>
                          </a:solidFill>
                        </a:rPr>
                        <a:t> </a:t>
                      </a:r>
                      <a:r>
                        <a:rPr lang="vi-VN" sz="1200" b="1" dirty="0" err="1">
                          <a:solidFill>
                            <a:schemeClr val="bg1"/>
                          </a:solidFill>
                        </a:rPr>
                        <a:t>internet</a:t>
                      </a:r>
                      <a:r>
                        <a:rPr lang="vi-VN" sz="1200" b="1" dirty="0">
                          <a:solidFill>
                            <a:schemeClr val="bg1"/>
                          </a:solidFill>
                        </a:rPr>
                        <a:t> </a:t>
                      </a:r>
                      <a:r>
                        <a:rPr lang="vi-VN" sz="1200" b="1" dirty="0" err="1">
                          <a:solidFill>
                            <a:schemeClr val="bg1"/>
                          </a:solidFill>
                        </a:rPr>
                        <a:t>sẽ</a:t>
                      </a:r>
                      <a:r>
                        <a:rPr lang="vi-VN" sz="1200" b="1" dirty="0">
                          <a:solidFill>
                            <a:schemeClr val="bg1"/>
                          </a:solidFill>
                        </a:rPr>
                        <a:t> </a:t>
                      </a:r>
                      <a:r>
                        <a:rPr lang="vi-VN" sz="1200" b="1" dirty="0" err="1">
                          <a:solidFill>
                            <a:schemeClr val="bg1"/>
                          </a:solidFill>
                        </a:rPr>
                        <a:t>dược</a:t>
                      </a:r>
                      <a:r>
                        <a:rPr lang="vi-VN" sz="1200" b="1" dirty="0">
                          <a:solidFill>
                            <a:schemeClr val="bg1"/>
                          </a:solidFill>
                        </a:rPr>
                        <a:t> </a:t>
                      </a:r>
                      <a:r>
                        <a:rPr lang="vi-VN" sz="1200" b="1" dirty="0" err="1">
                          <a:solidFill>
                            <a:schemeClr val="bg1"/>
                          </a:solidFill>
                        </a:rPr>
                        <a:t>mã</a:t>
                      </a:r>
                      <a:r>
                        <a:rPr lang="vi-VN" sz="1200" b="1" dirty="0">
                          <a:solidFill>
                            <a:schemeClr val="bg1"/>
                          </a:solidFill>
                        </a:rPr>
                        <a:t> </a:t>
                      </a:r>
                      <a:r>
                        <a:rPr lang="vi-VN" sz="1200" b="1" dirty="0" err="1">
                          <a:solidFill>
                            <a:schemeClr val="bg1"/>
                          </a:solidFill>
                        </a:rPr>
                        <a:t>hóa</a:t>
                      </a:r>
                      <a:r>
                        <a:rPr lang="vi-VN" sz="1200" b="1" dirty="0">
                          <a:solidFill>
                            <a:schemeClr val="bg1"/>
                          </a:solidFill>
                        </a:rPr>
                        <a:t> </a:t>
                      </a:r>
                      <a:r>
                        <a:rPr lang="vi-VN" sz="1200" b="1" dirty="0" err="1">
                          <a:solidFill>
                            <a:schemeClr val="bg1"/>
                          </a:solidFill>
                        </a:rPr>
                        <a:t>và</a:t>
                      </a:r>
                      <a:r>
                        <a:rPr lang="vi-VN" sz="1200" b="1" dirty="0">
                          <a:solidFill>
                            <a:schemeClr val="bg1"/>
                          </a:solidFill>
                        </a:rPr>
                        <a:t> </a:t>
                      </a:r>
                      <a:r>
                        <a:rPr lang="vi-VN" sz="1200" b="1" dirty="0" err="1">
                          <a:solidFill>
                            <a:schemeClr val="bg1"/>
                          </a:solidFill>
                        </a:rPr>
                        <a:t>bảo</a:t>
                      </a:r>
                      <a:r>
                        <a:rPr lang="vi-VN" sz="1200" b="1" dirty="0">
                          <a:solidFill>
                            <a:schemeClr val="bg1"/>
                          </a:solidFill>
                        </a:rPr>
                        <a:t> </a:t>
                      </a:r>
                      <a:r>
                        <a:rPr lang="vi-VN" sz="1200" b="1" dirty="0" err="1">
                          <a:solidFill>
                            <a:schemeClr val="bg1"/>
                          </a:solidFill>
                        </a:rPr>
                        <a:t>mật</a:t>
                      </a:r>
                      <a:r>
                        <a:rPr lang="vi-VN" sz="1200" b="1" dirty="0">
                          <a:solidFill>
                            <a:schemeClr val="bg1"/>
                          </a:solidFill>
                        </a:rPr>
                        <a:t> cao </a:t>
                      </a:r>
                      <a:r>
                        <a:rPr lang="vi-VN" sz="1200" b="1" dirty="0" err="1">
                          <a:solidFill>
                            <a:schemeClr val="bg1"/>
                          </a:solidFill>
                        </a:rPr>
                        <a:t>tránh</a:t>
                      </a:r>
                      <a:r>
                        <a:rPr lang="vi-VN" sz="1200" b="1" dirty="0">
                          <a:solidFill>
                            <a:schemeClr val="bg1"/>
                          </a:solidFill>
                        </a:rPr>
                        <a:t> </a:t>
                      </a:r>
                      <a:r>
                        <a:rPr lang="vi-VN" sz="1200" b="1" dirty="0" err="1">
                          <a:solidFill>
                            <a:schemeClr val="bg1"/>
                          </a:solidFill>
                        </a:rPr>
                        <a:t>việc</a:t>
                      </a:r>
                      <a:r>
                        <a:rPr lang="vi-VN" sz="1200" b="1" dirty="0">
                          <a:solidFill>
                            <a:schemeClr val="bg1"/>
                          </a:solidFill>
                        </a:rPr>
                        <a:t> ăn </a:t>
                      </a:r>
                      <a:r>
                        <a:rPr lang="vi-VN" sz="1200" b="1" dirty="0" err="1">
                          <a:solidFill>
                            <a:schemeClr val="bg1"/>
                          </a:solidFill>
                        </a:rPr>
                        <a:t>cắp</a:t>
                      </a:r>
                      <a:r>
                        <a:rPr lang="vi-VN" sz="1200" b="1" dirty="0">
                          <a:solidFill>
                            <a:schemeClr val="bg1"/>
                          </a:solidFill>
                        </a:rPr>
                        <a:t>. </a:t>
                      </a:r>
                      <a:endParaRPr lang="vi-VN" sz="1200" b="1" dirty="0">
                        <a:solidFill>
                          <a:schemeClr val="bg1"/>
                        </a:solidFill>
                      </a:endParaRPr>
                    </a:p>
                  </a:txBody>
                  <a:tcPr/>
                </a:tc>
                <a:tc>
                  <a:txBody>
                    <a:bodyPr/>
                    <a:lstStyle/>
                    <a:p>
                      <a:pPr marL="285750" indent="-285750" algn="just">
                        <a:buFont typeface="Wingdings" panose="05000000000000000000" pitchFamily="2" charset="2"/>
                        <a:buChar char="v"/>
                      </a:pPr>
                      <a:r>
                        <a:rPr lang="vi-VN" sz="1200" b="1" dirty="0" err="1">
                          <a:solidFill>
                            <a:schemeClr val="bg1"/>
                          </a:solidFill>
                        </a:rPr>
                        <a:t>Cài</a:t>
                      </a:r>
                      <a:r>
                        <a:rPr lang="vi-VN" sz="1200" b="1" dirty="0">
                          <a:solidFill>
                            <a:schemeClr val="bg1"/>
                          </a:solidFill>
                        </a:rPr>
                        <a:t> </a:t>
                      </a:r>
                      <a:r>
                        <a:rPr lang="vi-VN" sz="1200" b="1" dirty="0" err="1">
                          <a:solidFill>
                            <a:schemeClr val="bg1"/>
                          </a:solidFill>
                        </a:rPr>
                        <a:t>đặt</a:t>
                      </a:r>
                      <a:r>
                        <a:rPr lang="vi-VN" sz="1200" b="1" dirty="0">
                          <a:solidFill>
                            <a:schemeClr val="bg1"/>
                          </a:solidFill>
                        </a:rPr>
                        <a:t> </a:t>
                      </a:r>
                      <a:r>
                        <a:rPr lang="vi-VN" sz="1200" b="1" dirty="0" err="1">
                          <a:solidFill>
                            <a:schemeClr val="bg1"/>
                          </a:solidFill>
                        </a:rPr>
                        <a:t>dễ</a:t>
                      </a:r>
                      <a:r>
                        <a:rPr lang="vi-VN" sz="1200" b="1" dirty="0">
                          <a:solidFill>
                            <a:schemeClr val="bg1"/>
                          </a:solidFill>
                        </a:rPr>
                        <a:t> </a:t>
                      </a:r>
                      <a:r>
                        <a:rPr lang="vi-VN" sz="1200" b="1" dirty="0" err="1">
                          <a:solidFill>
                            <a:schemeClr val="bg1"/>
                          </a:solidFill>
                        </a:rPr>
                        <a:t>dàng</a:t>
                      </a:r>
                      <a:r>
                        <a:rPr lang="vi-VN" sz="1200" b="1" dirty="0">
                          <a:solidFill>
                            <a:schemeClr val="bg1"/>
                          </a:solidFill>
                        </a:rPr>
                        <a:t> </a:t>
                      </a:r>
                      <a:r>
                        <a:rPr lang="vi-VN" sz="1200" b="1" dirty="0" err="1">
                          <a:solidFill>
                            <a:schemeClr val="bg1"/>
                          </a:solidFill>
                        </a:rPr>
                        <a:t>việc</a:t>
                      </a:r>
                      <a:r>
                        <a:rPr lang="vi-VN" sz="1200" b="1" dirty="0">
                          <a:solidFill>
                            <a:schemeClr val="bg1"/>
                          </a:solidFill>
                        </a:rPr>
                        <a:t> </a:t>
                      </a:r>
                      <a:r>
                        <a:rPr lang="vi-VN" sz="1200" b="1" dirty="0" err="1">
                          <a:solidFill>
                            <a:schemeClr val="bg1"/>
                          </a:solidFill>
                        </a:rPr>
                        <a:t>sử</a:t>
                      </a:r>
                      <a:r>
                        <a:rPr lang="vi-VN" sz="1200" b="1" dirty="0">
                          <a:solidFill>
                            <a:schemeClr val="bg1"/>
                          </a:solidFill>
                        </a:rPr>
                        <a:t> </a:t>
                      </a:r>
                      <a:r>
                        <a:rPr lang="vi-VN" sz="1200" b="1" dirty="0" err="1">
                          <a:solidFill>
                            <a:schemeClr val="bg1"/>
                          </a:solidFill>
                        </a:rPr>
                        <a:t>dụng</a:t>
                      </a:r>
                      <a:r>
                        <a:rPr lang="vi-VN" sz="1200" b="1" dirty="0">
                          <a:solidFill>
                            <a:schemeClr val="bg1"/>
                          </a:solidFill>
                        </a:rPr>
                        <a:t> </a:t>
                      </a:r>
                      <a:r>
                        <a:rPr lang="vi-VN" sz="1200" b="1" dirty="0" err="1">
                          <a:solidFill>
                            <a:schemeClr val="bg1"/>
                          </a:solidFill>
                        </a:rPr>
                        <a:t>dịch</a:t>
                      </a:r>
                      <a:r>
                        <a:rPr lang="vi-VN" sz="1200" b="1" dirty="0">
                          <a:solidFill>
                            <a:schemeClr val="bg1"/>
                          </a:solidFill>
                        </a:rPr>
                        <a:t> </a:t>
                      </a:r>
                      <a:r>
                        <a:rPr lang="vi-VN" sz="1200" b="1" dirty="0" err="1">
                          <a:solidFill>
                            <a:schemeClr val="bg1"/>
                          </a:solidFill>
                        </a:rPr>
                        <a:t>vụ</a:t>
                      </a:r>
                      <a:r>
                        <a:rPr lang="vi-VN" sz="1200" b="1" dirty="0">
                          <a:solidFill>
                            <a:schemeClr val="bg1"/>
                          </a:solidFill>
                        </a:rPr>
                        <a:t> </a:t>
                      </a:r>
                      <a:r>
                        <a:rPr lang="vi-VN" sz="1200" b="1" dirty="0" err="1">
                          <a:solidFill>
                            <a:schemeClr val="bg1"/>
                          </a:solidFill>
                        </a:rPr>
                        <a:t>openssh</a:t>
                      </a:r>
                      <a:r>
                        <a:rPr lang="vi-VN" sz="1200" b="1" dirty="0">
                          <a:solidFill>
                            <a:schemeClr val="bg1"/>
                          </a:solidFill>
                        </a:rPr>
                        <a:t> </a:t>
                      </a:r>
                      <a:r>
                        <a:rPr lang="vi-VN" sz="1200" b="1" dirty="0" err="1">
                          <a:solidFill>
                            <a:schemeClr val="bg1"/>
                          </a:solidFill>
                        </a:rPr>
                        <a:t>rất</a:t>
                      </a:r>
                      <a:r>
                        <a:rPr lang="vi-VN" sz="1200" b="1" dirty="0">
                          <a:solidFill>
                            <a:schemeClr val="bg1"/>
                          </a:solidFill>
                        </a:rPr>
                        <a:t> an </a:t>
                      </a:r>
                      <a:r>
                        <a:rPr lang="vi-VN" sz="1200" b="1" dirty="0" err="1">
                          <a:solidFill>
                            <a:schemeClr val="bg1"/>
                          </a:solidFill>
                        </a:rPr>
                        <a:t>toàn</a:t>
                      </a:r>
                      <a:r>
                        <a:rPr lang="vi-VN" sz="1200" b="1" dirty="0">
                          <a:solidFill>
                            <a:schemeClr val="bg1"/>
                          </a:solidFill>
                        </a:rPr>
                        <a:t> </a:t>
                      </a:r>
                      <a:r>
                        <a:rPr lang="vi-VN" sz="1200" b="1" dirty="0" err="1">
                          <a:solidFill>
                            <a:schemeClr val="bg1"/>
                          </a:solidFill>
                        </a:rPr>
                        <a:t>và</a:t>
                      </a:r>
                      <a:r>
                        <a:rPr lang="vi-VN" sz="1200" b="1" dirty="0">
                          <a:solidFill>
                            <a:schemeClr val="bg1"/>
                          </a:solidFill>
                        </a:rPr>
                        <a:t> </a:t>
                      </a:r>
                      <a:r>
                        <a:rPr lang="vi-VN" sz="1200" b="1" dirty="0" err="1">
                          <a:solidFill>
                            <a:schemeClr val="bg1"/>
                          </a:solidFill>
                        </a:rPr>
                        <a:t>dễ</a:t>
                      </a:r>
                      <a:r>
                        <a:rPr lang="vi-VN" sz="1200" b="1" dirty="0">
                          <a:solidFill>
                            <a:schemeClr val="bg1"/>
                          </a:solidFill>
                        </a:rPr>
                        <a:t> </a:t>
                      </a:r>
                      <a:r>
                        <a:rPr lang="vi-VN" sz="1200" b="1" dirty="0" err="1">
                          <a:solidFill>
                            <a:schemeClr val="bg1"/>
                          </a:solidFill>
                        </a:rPr>
                        <a:t>sử</a:t>
                      </a:r>
                      <a:r>
                        <a:rPr lang="vi-VN" sz="1200" b="1" dirty="0">
                          <a:solidFill>
                            <a:schemeClr val="bg1"/>
                          </a:solidFill>
                        </a:rPr>
                        <a:t> </a:t>
                      </a:r>
                      <a:r>
                        <a:rPr lang="vi-VN" sz="1200" b="1" dirty="0" err="1">
                          <a:solidFill>
                            <a:schemeClr val="bg1"/>
                          </a:solidFill>
                        </a:rPr>
                        <a:t>dụng</a:t>
                      </a:r>
                      <a:r>
                        <a:rPr lang="vi-VN" sz="1200" b="1" dirty="0">
                          <a:solidFill>
                            <a:schemeClr val="bg1"/>
                          </a:solidFill>
                        </a:rPr>
                        <a:t> </a:t>
                      </a:r>
                      <a:endParaRPr lang="vi-VN" sz="1200" b="1" dirty="0">
                        <a:solidFill>
                          <a:schemeClr val="bg1"/>
                        </a:solidFill>
                      </a:endParaRPr>
                    </a:p>
                    <a:p>
                      <a:pPr marL="285750" indent="-285750" algn="just">
                        <a:buFont typeface="Wingdings" panose="05000000000000000000" pitchFamily="2" charset="2"/>
                        <a:buChar char="v"/>
                      </a:pPr>
                      <a:r>
                        <a:rPr lang="vi-VN" sz="1200" b="1" dirty="0" err="1">
                          <a:solidFill>
                            <a:schemeClr val="bg1"/>
                          </a:solidFill>
                        </a:rPr>
                        <a:t>Có</a:t>
                      </a:r>
                      <a:r>
                        <a:rPr lang="vi-VN" sz="1200" b="1" dirty="0">
                          <a:solidFill>
                            <a:schemeClr val="bg1"/>
                          </a:solidFill>
                        </a:rPr>
                        <a:t> </a:t>
                      </a:r>
                      <a:r>
                        <a:rPr lang="vi-VN" sz="1200" b="1" dirty="0" err="1">
                          <a:solidFill>
                            <a:schemeClr val="bg1"/>
                          </a:solidFill>
                        </a:rPr>
                        <a:t>thể</a:t>
                      </a:r>
                      <a:r>
                        <a:rPr lang="vi-VN" sz="1200" b="1" dirty="0">
                          <a:solidFill>
                            <a:schemeClr val="bg1"/>
                          </a:solidFill>
                        </a:rPr>
                        <a:t> </a:t>
                      </a:r>
                      <a:r>
                        <a:rPr lang="vi-VN" sz="1200" b="1" dirty="0" err="1">
                          <a:solidFill>
                            <a:schemeClr val="bg1"/>
                          </a:solidFill>
                        </a:rPr>
                        <a:t>sử</a:t>
                      </a:r>
                      <a:r>
                        <a:rPr lang="vi-VN" sz="1200" b="1" dirty="0">
                          <a:solidFill>
                            <a:schemeClr val="bg1"/>
                          </a:solidFill>
                        </a:rPr>
                        <a:t> </a:t>
                      </a:r>
                      <a:r>
                        <a:rPr lang="vi-VN" sz="1200" b="1" dirty="0" err="1">
                          <a:solidFill>
                            <a:schemeClr val="bg1"/>
                          </a:solidFill>
                        </a:rPr>
                        <a:t>dụng</a:t>
                      </a:r>
                      <a:r>
                        <a:rPr lang="vi-VN" sz="1200" b="1" dirty="0">
                          <a:solidFill>
                            <a:schemeClr val="bg1"/>
                          </a:solidFill>
                        </a:rPr>
                        <a:t> </a:t>
                      </a:r>
                      <a:r>
                        <a:rPr lang="vi-VN" sz="1200" b="1" dirty="0" err="1">
                          <a:solidFill>
                            <a:schemeClr val="bg1"/>
                          </a:solidFill>
                        </a:rPr>
                        <a:t>tạo</a:t>
                      </a:r>
                      <a:r>
                        <a:rPr lang="vi-VN" sz="1200" b="1" dirty="0">
                          <a:solidFill>
                            <a:schemeClr val="bg1"/>
                          </a:solidFill>
                        </a:rPr>
                        <a:t> </a:t>
                      </a:r>
                      <a:r>
                        <a:rPr lang="vi-VN" sz="1200" b="1" dirty="0" err="1">
                          <a:solidFill>
                            <a:schemeClr val="bg1"/>
                          </a:solidFill>
                        </a:rPr>
                        <a:t>key</a:t>
                      </a:r>
                      <a:r>
                        <a:rPr lang="vi-VN" sz="1200" b="1" dirty="0">
                          <a:solidFill>
                            <a:schemeClr val="bg1"/>
                          </a:solidFill>
                        </a:rPr>
                        <a:t> </a:t>
                      </a:r>
                      <a:r>
                        <a:rPr lang="vi-VN" sz="1200" b="1" dirty="0" err="1">
                          <a:solidFill>
                            <a:schemeClr val="bg1"/>
                          </a:solidFill>
                        </a:rPr>
                        <a:t>để</a:t>
                      </a:r>
                      <a:r>
                        <a:rPr lang="vi-VN" sz="1200" b="1" dirty="0">
                          <a:solidFill>
                            <a:schemeClr val="bg1"/>
                          </a:solidFill>
                        </a:rPr>
                        <a:t> </a:t>
                      </a:r>
                      <a:r>
                        <a:rPr lang="vi-VN" sz="1200" b="1" dirty="0" err="1">
                          <a:solidFill>
                            <a:schemeClr val="bg1"/>
                          </a:solidFill>
                        </a:rPr>
                        <a:t>xác</a:t>
                      </a:r>
                      <a:r>
                        <a:rPr lang="vi-VN" sz="1200" b="1" dirty="0">
                          <a:solidFill>
                            <a:schemeClr val="bg1"/>
                          </a:solidFill>
                        </a:rPr>
                        <a:t> </a:t>
                      </a:r>
                      <a:r>
                        <a:rPr lang="vi-VN" sz="1200" b="1" dirty="0" err="1">
                          <a:solidFill>
                            <a:schemeClr val="bg1"/>
                          </a:solidFill>
                        </a:rPr>
                        <a:t>thực</a:t>
                      </a:r>
                      <a:r>
                        <a:rPr lang="vi-VN" sz="1200" b="1" dirty="0">
                          <a:solidFill>
                            <a:schemeClr val="bg1"/>
                          </a:solidFill>
                        </a:rPr>
                        <a:t> không </a:t>
                      </a:r>
                      <a:r>
                        <a:rPr lang="vi-VN" sz="1200" b="1" dirty="0" err="1">
                          <a:solidFill>
                            <a:schemeClr val="bg1"/>
                          </a:solidFill>
                        </a:rPr>
                        <a:t>cần</a:t>
                      </a:r>
                      <a:r>
                        <a:rPr lang="vi-VN" sz="1200" b="1" dirty="0">
                          <a:solidFill>
                            <a:schemeClr val="bg1"/>
                          </a:solidFill>
                        </a:rPr>
                        <a:t> </a:t>
                      </a:r>
                      <a:r>
                        <a:rPr lang="vi-VN" sz="1200" b="1" dirty="0" err="1">
                          <a:solidFill>
                            <a:schemeClr val="bg1"/>
                          </a:solidFill>
                        </a:rPr>
                        <a:t>pass</a:t>
                      </a:r>
                      <a:r>
                        <a:rPr lang="vi-VN" sz="1200" b="1" dirty="0">
                          <a:solidFill>
                            <a:schemeClr val="bg1"/>
                          </a:solidFill>
                        </a:rPr>
                        <a:t> </a:t>
                      </a:r>
                      <a:r>
                        <a:rPr lang="vi-VN" sz="1200" b="1" dirty="0" err="1">
                          <a:solidFill>
                            <a:schemeClr val="bg1"/>
                          </a:solidFill>
                        </a:rPr>
                        <a:t>giúp</a:t>
                      </a:r>
                      <a:r>
                        <a:rPr lang="vi-VN" sz="1200" b="1" dirty="0">
                          <a:solidFill>
                            <a:schemeClr val="bg1"/>
                          </a:solidFill>
                        </a:rPr>
                        <a:t> </a:t>
                      </a:r>
                      <a:r>
                        <a:rPr lang="vi-VN" sz="1200" b="1" dirty="0" err="1">
                          <a:solidFill>
                            <a:schemeClr val="bg1"/>
                          </a:solidFill>
                        </a:rPr>
                        <a:t>bảo</a:t>
                      </a:r>
                      <a:r>
                        <a:rPr lang="vi-VN" sz="1200" b="1" dirty="0">
                          <a:solidFill>
                            <a:schemeClr val="bg1"/>
                          </a:solidFill>
                        </a:rPr>
                        <a:t> </a:t>
                      </a:r>
                      <a:r>
                        <a:rPr lang="vi-VN" sz="1200" b="1" dirty="0" err="1">
                          <a:solidFill>
                            <a:schemeClr val="bg1"/>
                          </a:solidFill>
                        </a:rPr>
                        <a:t>mật</a:t>
                      </a:r>
                      <a:r>
                        <a:rPr lang="vi-VN" sz="1200" b="1" dirty="0">
                          <a:solidFill>
                            <a:schemeClr val="bg1"/>
                          </a:solidFill>
                        </a:rPr>
                        <a:t> </a:t>
                      </a:r>
                      <a:r>
                        <a:rPr lang="vi-VN" sz="1200" b="1" dirty="0" err="1">
                          <a:solidFill>
                            <a:schemeClr val="bg1"/>
                          </a:solidFill>
                        </a:rPr>
                        <a:t>password</a:t>
                      </a:r>
                      <a:r>
                        <a:rPr lang="vi-VN" sz="1200" b="1" dirty="0">
                          <a:solidFill>
                            <a:schemeClr val="bg1"/>
                          </a:solidFill>
                        </a:rPr>
                        <a:t> </a:t>
                      </a:r>
                      <a:r>
                        <a:rPr lang="vi-VN" sz="1200" b="1" dirty="0" err="1">
                          <a:solidFill>
                            <a:schemeClr val="bg1"/>
                          </a:solidFill>
                        </a:rPr>
                        <a:t>của</a:t>
                      </a:r>
                      <a:r>
                        <a:rPr lang="vi-VN" sz="1200" b="1" dirty="0">
                          <a:solidFill>
                            <a:schemeClr val="bg1"/>
                          </a:solidFill>
                        </a:rPr>
                        <a:t> </a:t>
                      </a:r>
                      <a:r>
                        <a:rPr lang="vi-VN" sz="1200" b="1" dirty="0" err="1">
                          <a:solidFill>
                            <a:schemeClr val="bg1"/>
                          </a:solidFill>
                        </a:rPr>
                        <a:t>user</a:t>
                      </a:r>
                      <a:endParaRPr lang="vi-VN" sz="1200" b="1" dirty="0">
                        <a:solidFill>
                          <a:schemeClr val="bg1"/>
                        </a:solidFill>
                      </a:endParaRPr>
                    </a:p>
                    <a:p>
                      <a:pPr marL="285750" indent="-285750" algn="just">
                        <a:buFont typeface="Wingdings" panose="05000000000000000000" pitchFamily="2" charset="2"/>
                        <a:buChar char="v"/>
                      </a:pPr>
                      <a:r>
                        <a:rPr lang="vi-VN" sz="1200" b="1" dirty="0" err="1">
                          <a:solidFill>
                            <a:schemeClr val="bg1"/>
                          </a:solidFill>
                        </a:rPr>
                        <a:t>Giá</a:t>
                      </a:r>
                      <a:r>
                        <a:rPr lang="vi-VN" sz="1200" b="1" dirty="0">
                          <a:solidFill>
                            <a:schemeClr val="bg1"/>
                          </a:solidFill>
                        </a:rPr>
                        <a:t> </a:t>
                      </a:r>
                      <a:r>
                        <a:rPr lang="vi-VN" sz="1200" b="1" dirty="0" err="1">
                          <a:solidFill>
                            <a:schemeClr val="bg1"/>
                          </a:solidFill>
                        </a:rPr>
                        <a:t>thành</a:t>
                      </a:r>
                      <a:r>
                        <a:rPr lang="vi-VN" sz="1200" b="1" dirty="0">
                          <a:solidFill>
                            <a:schemeClr val="bg1"/>
                          </a:solidFill>
                        </a:rPr>
                        <a:t> </a:t>
                      </a:r>
                      <a:r>
                        <a:rPr lang="vi-VN" sz="1200" b="1" dirty="0" err="1">
                          <a:solidFill>
                            <a:schemeClr val="bg1"/>
                          </a:solidFill>
                        </a:rPr>
                        <a:t>rẻ</a:t>
                      </a:r>
                      <a:r>
                        <a:rPr lang="vi-VN" sz="1200" b="1" dirty="0">
                          <a:solidFill>
                            <a:schemeClr val="bg1"/>
                          </a:solidFill>
                        </a:rPr>
                        <a:t> hơn , phiên </a:t>
                      </a:r>
                      <a:r>
                        <a:rPr lang="vi-VN" sz="1200" b="1" dirty="0" err="1">
                          <a:solidFill>
                            <a:schemeClr val="bg1"/>
                          </a:solidFill>
                        </a:rPr>
                        <a:t>bản</a:t>
                      </a:r>
                      <a:r>
                        <a:rPr lang="vi-VN" sz="1200" b="1" dirty="0">
                          <a:solidFill>
                            <a:schemeClr val="bg1"/>
                          </a:solidFill>
                        </a:rPr>
                        <a:t> </a:t>
                      </a:r>
                      <a:r>
                        <a:rPr lang="vi-VN" sz="1200" b="1" dirty="0" err="1">
                          <a:solidFill>
                            <a:schemeClr val="bg1"/>
                          </a:solidFill>
                        </a:rPr>
                        <a:t>openssh</a:t>
                      </a:r>
                      <a:r>
                        <a:rPr lang="vi-VN" sz="1200" b="1" dirty="0">
                          <a:solidFill>
                            <a:schemeClr val="bg1"/>
                          </a:solidFill>
                        </a:rPr>
                        <a:t> </a:t>
                      </a:r>
                      <a:r>
                        <a:rPr lang="vi-VN" sz="1200" b="1" dirty="0" err="1">
                          <a:solidFill>
                            <a:schemeClr val="bg1"/>
                          </a:solidFill>
                        </a:rPr>
                        <a:t>miễn</a:t>
                      </a:r>
                      <a:r>
                        <a:rPr lang="vi-VN" sz="1200" b="1" dirty="0">
                          <a:solidFill>
                            <a:schemeClr val="bg1"/>
                          </a:solidFill>
                        </a:rPr>
                        <a:t> </a:t>
                      </a:r>
                      <a:r>
                        <a:rPr lang="vi-VN" sz="1200" b="1" dirty="0" err="1">
                          <a:solidFill>
                            <a:schemeClr val="bg1"/>
                          </a:solidFill>
                        </a:rPr>
                        <a:t>phí</a:t>
                      </a:r>
                      <a:endParaRPr lang="vi-VN" sz="1200" b="1" dirty="0">
                        <a:solidFill>
                          <a:schemeClr val="bg1"/>
                        </a:solidFill>
                      </a:endParaRPr>
                    </a:p>
                    <a:p>
                      <a:pPr marL="285750" indent="-285750" algn="just">
                        <a:buFont typeface="Wingdings" panose="05000000000000000000" pitchFamily="2" charset="2"/>
                        <a:buChar char="v"/>
                      </a:pPr>
                      <a:r>
                        <a:rPr lang="vi-VN" sz="1200" b="1" dirty="0" err="1">
                          <a:solidFill>
                            <a:schemeClr val="bg1"/>
                          </a:solidFill>
                        </a:rPr>
                        <a:t>Sử</a:t>
                      </a:r>
                      <a:r>
                        <a:rPr lang="vi-VN" sz="1200" b="1" dirty="0">
                          <a:solidFill>
                            <a:schemeClr val="bg1"/>
                          </a:solidFill>
                        </a:rPr>
                        <a:t> </a:t>
                      </a:r>
                      <a:r>
                        <a:rPr lang="vi-VN" sz="1200" b="1" dirty="0" err="1">
                          <a:solidFill>
                            <a:schemeClr val="bg1"/>
                          </a:solidFill>
                        </a:rPr>
                        <a:t>dụng</a:t>
                      </a:r>
                      <a:r>
                        <a:rPr lang="vi-VN" sz="1200" b="1" dirty="0">
                          <a:solidFill>
                            <a:schemeClr val="bg1"/>
                          </a:solidFill>
                        </a:rPr>
                        <a:t> 2 </a:t>
                      </a:r>
                      <a:r>
                        <a:rPr lang="vi-VN" sz="1200" b="1" dirty="0" err="1">
                          <a:solidFill>
                            <a:schemeClr val="bg1"/>
                          </a:solidFill>
                        </a:rPr>
                        <a:t>khóa</a:t>
                      </a:r>
                      <a:r>
                        <a:rPr lang="vi-VN" sz="1200" b="1" dirty="0">
                          <a:solidFill>
                            <a:schemeClr val="bg1"/>
                          </a:solidFill>
                        </a:rPr>
                        <a:t> công khai </a:t>
                      </a:r>
                      <a:r>
                        <a:rPr lang="vi-VN" sz="1200" b="1" dirty="0" err="1">
                          <a:solidFill>
                            <a:schemeClr val="bg1"/>
                          </a:solidFill>
                        </a:rPr>
                        <a:t>và</a:t>
                      </a:r>
                      <a:r>
                        <a:rPr lang="vi-VN" sz="1200" b="1" dirty="0">
                          <a:solidFill>
                            <a:schemeClr val="bg1"/>
                          </a:solidFill>
                        </a:rPr>
                        <a:t> </a:t>
                      </a:r>
                      <a:r>
                        <a:rPr lang="vi-VN" sz="1200" b="1" dirty="0" err="1">
                          <a:solidFill>
                            <a:schemeClr val="bg1"/>
                          </a:solidFill>
                        </a:rPr>
                        <a:t>khóa</a:t>
                      </a:r>
                      <a:r>
                        <a:rPr lang="vi-VN" sz="1200" b="1" dirty="0">
                          <a:solidFill>
                            <a:schemeClr val="bg1"/>
                          </a:solidFill>
                        </a:rPr>
                        <a:t> </a:t>
                      </a:r>
                      <a:r>
                        <a:rPr lang="vi-VN" sz="1200" b="1" dirty="0" err="1">
                          <a:solidFill>
                            <a:schemeClr val="bg1"/>
                          </a:solidFill>
                        </a:rPr>
                        <a:t>bảo</a:t>
                      </a:r>
                      <a:r>
                        <a:rPr lang="vi-VN" sz="1200" b="1" dirty="0">
                          <a:solidFill>
                            <a:schemeClr val="bg1"/>
                          </a:solidFill>
                        </a:rPr>
                        <a:t> </a:t>
                      </a:r>
                      <a:r>
                        <a:rPr lang="vi-VN" sz="1200" b="1" dirty="0" err="1">
                          <a:solidFill>
                            <a:schemeClr val="bg1"/>
                          </a:solidFill>
                        </a:rPr>
                        <a:t>mật</a:t>
                      </a:r>
                      <a:r>
                        <a:rPr lang="vi-VN" sz="1200" b="1" dirty="0">
                          <a:solidFill>
                            <a:schemeClr val="bg1"/>
                          </a:solidFill>
                        </a:rPr>
                        <a:t> </a:t>
                      </a:r>
                      <a:r>
                        <a:rPr lang="vi-VN" sz="1200" b="1" dirty="0" err="1">
                          <a:solidFill>
                            <a:schemeClr val="bg1"/>
                          </a:solidFill>
                        </a:rPr>
                        <a:t>để</a:t>
                      </a:r>
                      <a:r>
                        <a:rPr lang="vi-VN" sz="1200" b="1" dirty="0">
                          <a:solidFill>
                            <a:schemeClr val="bg1"/>
                          </a:solidFill>
                        </a:rPr>
                        <a:t> </a:t>
                      </a:r>
                      <a:r>
                        <a:rPr lang="vi-VN" sz="1200" b="1" dirty="0" err="1">
                          <a:solidFill>
                            <a:schemeClr val="bg1"/>
                          </a:solidFill>
                        </a:rPr>
                        <a:t>xác</a:t>
                      </a:r>
                      <a:r>
                        <a:rPr lang="vi-VN" sz="1200" b="1" dirty="0">
                          <a:solidFill>
                            <a:schemeClr val="bg1"/>
                          </a:solidFill>
                        </a:rPr>
                        <a:t> </a:t>
                      </a:r>
                      <a:r>
                        <a:rPr lang="vi-VN" sz="1200" b="1" dirty="0" err="1">
                          <a:solidFill>
                            <a:schemeClr val="bg1"/>
                          </a:solidFill>
                        </a:rPr>
                        <a:t>thực</a:t>
                      </a:r>
                      <a:r>
                        <a:rPr lang="vi-VN" sz="1200" b="1" dirty="0">
                          <a:solidFill>
                            <a:schemeClr val="bg1"/>
                          </a:solidFill>
                        </a:rPr>
                        <a:t> </a:t>
                      </a:r>
                      <a:r>
                        <a:rPr lang="vi-VN" sz="1200" b="1" dirty="0" err="1">
                          <a:solidFill>
                            <a:schemeClr val="bg1"/>
                          </a:solidFill>
                        </a:rPr>
                        <a:t>tránh</a:t>
                      </a:r>
                      <a:r>
                        <a:rPr lang="vi-VN" sz="1200" b="1" dirty="0">
                          <a:solidFill>
                            <a:schemeClr val="bg1"/>
                          </a:solidFill>
                        </a:rPr>
                        <a:t> </a:t>
                      </a:r>
                      <a:r>
                        <a:rPr lang="vi-VN" sz="1200" b="1" dirty="0" err="1">
                          <a:solidFill>
                            <a:schemeClr val="bg1"/>
                          </a:solidFill>
                        </a:rPr>
                        <a:t>việc</a:t>
                      </a:r>
                      <a:r>
                        <a:rPr lang="vi-VN" sz="1200" b="1" dirty="0">
                          <a:solidFill>
                            <a:schemeClr val="bg1"/>
                          </a:solidFill>
                        </a:rPr>
                        <a:t> </a:t>
                      </a:r>
                      <a:r>
                        <a:rPr lang="vi-VN" sz="1200" b="1" dirty="0" err="1">
                          <a:solidFill>
                            <a:schemeClr val="bg1"/>
                          </a:solidFill>
                        </a:rPr>
                        <a:t>mật</a:t>
                      </a:r>
                      <a:r>
                        <a:rPr lang="vi-VN" sz="1200" b="1" dirty="0">
                          <a:solidFill>
                            <a:schemeClr val="bg1"/>
                          </a:solidFill>
                        </a:rPr>
                        <a:t> </a:t>
                      </a:r>
                      <a:r>
                        <a:rPr lang="vi-VN" sz="1200" b="1" dirty="0" err="1">
                          <a:solidFill>
                            <a:schemeClr val="bg1"/>
                          </a:solidFill>
                        </a:rPr>
                        <a:t>khẩu</a:t>
                      </a:r>
                      <a:r>
                        <a:rPr lang="vi-VN" sz="1200" b="1" dirty="0">
                          <a:solidFill>
                            <a:schemeClr val="bg1"/>
                          </a:solidFill>
                        </a:rPr>
                        <a:t> </a:t>
                      </a:r>
                      <a:r>
                        <a:rPr lang="vi-VN" sz="1200" b="1" dirty="0" err="1">
                          <a:solidFill>
                            <a:schemeClr val="bg1"/>
                          </a:solidFill>
                        </a:rPr>
                        <a:t>người</a:t>
                      </a:r>
                      <a:r>
                        <a:rPr lang="vi-VN" sz="1200" b="1" dirty="0">
                          <a:solidFill>
                            <a:schemeClr val="bg1"/>
                          </a:solidFill>
                        </a:rPr>
                        <a:t> </a:t>
                      </a:r>
                      <a:r>
                        <a:rPr lang="vi-VN" sz="1200" b="1" dirty="0" err="1">
                          <a:solidFill>
                            <a:schemeClr val="bg1"/>
                          </a:solidFill>
                        </a:rPr>
                        <a:t>dùng</a:t>
                      </a:r>
                      <a:r>
                        <a:rPr lang="vi-VN" sz="1200" b="1" dirty="0">
                          <a:solidFill>
                            <a:schemeClr val="bg1"/>
                          </a:solidFill>
                        </a:rPr>
                        <a:t> </a:t>
                      </a:r>
                      <a:r>
                        <a:rPr lang="vi-VN" sz="1200" b="1" dirty="0" err="1">
                          <a:solidFill>
                            <a:schemeClr val="bg1"/>
                          </a:solidFill>
                        </a:rPr>
                        <a:t>bị</a:t>
                      </a:r>
                      <a:r>
                        <a:rPr lang="vi-VN" sz="1200" b="1" dirty="0">
                          <a:solidFill>
                            <a:schemeClr val="bg1"/>
                          </a:solidFill>
                        </a:rPr>
                        <a:t> </a:t>
                      </a:r>
                      <a:r>
                        <a:rPr lang="vi-VN" sz="1200" b="1" dirty="0" err="1">
                          <a:solidFill>
                            <a:schemeClr val="bg1"/>
                          </a:solidFill>
                        </a:rPr>
                        <a:t>chiếm</a:t>
                      </a:r>
                      <a:r>
                        <a:rPr lang="vi-VN" sz="1200" b="1" dirty="0">
                          <a:solidFill>
                            <a:schemeClr val="bg1"/>
                          </a:solidFill>
                        </a:rPr>
                        <a:t> </a:t>
                      </a:r>
                      <a:r>
                        <a:rPr lang="vi-VN" sz="1200" b="1" dirty="0" err="1">
                          <a:solidFill>
                            <a:schemeClr val="bg1"/>
                          </a:solidFill>
                        </a:rPr>
                        <a:t>đoạt</a:t>
                      </a:r>
                      <a:r>
                        <a:rPr lang="vi-VN" sz="1200" b="1" dirty="0">
                          <a:solidFill>
                            <a:schemeClr val="bg1"/>
                          </a:solidFill>
                        </a:rPr>
                        <a:t> </a:t>
                      </a:r>
                      <a:r>
                        <a:rPr lang="vi-VN" sz="1200" b="1" dirty="0" err="1">
                          <a:solidFill>
                            <a:schemeClr val="bg1"/>
                          </a:solidFill>
                        </a:rPr>
                        <a:t>và</a:t>
                      </a:r>
                      <a:r>
                        <a:rPr lang="vi-VN" sz="1200" b="1" dirty="0">
                          <a:solidFill>
                            <a:schemeClr val="bg1"/>
                          </a:solidFill>
                        </a:rPr>
                        <a:t> </a:t>
                      </a:r>
                      <a:r>
                        <a:rPr lang="vi-VN" sz="1200" b="1" dirty="0" err="1">
                          <a:solidFill>
                            <a:schemeClr val="bg1"/>
                          </a:solidFill>
                        </a:rPr>
                        <a:t>sử</a:t>
                      </a:r>
                      <a:r>
                        <a:rPr lang="vi-VN" sz="1200" b="1" dirty="0">
                          <a:solidFill>
                            <a:schemeClr val="bg1"/>
                          </a:solidFill>
                        </a:rPr>
                        <a:t> </a:t>
                      </a:r>
                      <a:r>
                        <a:rPr lang="vi-VN" sz="1200" b="1" dirty="0" err="1">
                          <a:solidFill>
                            <a:schemeClr val="bg1"/>
                          </a:solidFill>
                        </a:rPr>
                        <a:t>dụng</a:t>
                      </a:r>
                      <a:r>
                        <a:rPr lang="vi-VN" sz="1200" b="1" dirty="0">
                          <a:solidFill>
                            <a:schemeClr val="bg1"/>
                          </a:solidFill>
                        </a:rPr>
                        <a:t>..</a:t>
                      </a:r>
                      <a:r>
                        <a:rPr lang="vi-VN" sz="1200" b="1" dirty="0" err="1">
                          <a:solidFill>
                            <a:schemeClr val="bg1"/>
                          </a:solidFill>
                        </a:rPr>
                        <a:t>Dữ</a:t>
                      </a:r>
                      <a:r>
                        <a:rPr lang="vi-VN" sz="1200" b="1" dirty="0">
                          <a:solidFill>
                            <a:schemeClr val="bg1"/>
                          </a:solidFill>
                        </a:rPr>
                        <a:t> </a:t>
                      </a:r>
                      <a:r>
                        <a:rPr lang="vi-VN" sz="1200" b="1" dirty="0" err="1">
                          <a:solidFill>
                            <a:schemeClr val="bg1"/>
                          </a:solidFill>
                        </a:rPr>
                        <a:t>liệu,gói</a:t>
                      </a:r>
                      <a:r>
                        <a:rPr lang="vi-VN" sz="1200" b="1" dirty="0">
                          <a:solidFill>
                            <a:schemeClr val="bg1"/>
                          </a:solidFill>
                        </a:rPr>
                        <a:t> tin </a:t>
                      </a:r>
                      <a:r>
                        <a:rPr lang="vi-VN" sz="1200" b="1" dirty="0" err="1">
                          <a:solidFill>
                            <a:schemeClr val="bg1"/>
                          </a:solidFill>
                        </a:rPr>
                        <a:t>được</a:t>
                      </a:r>
                      <a:r>
                        <a:rPr lang="vi-VN" sz="1200" b="1" dirty="0">
                          <a:solidFill>
                            <a:schemeClr val="bg1"/>
                          </a:solidFill>
                        </a:rPr>
                        <a:t> </a:t>
                      </a:r>
                      <a:r>
                        <a:rPr lang="vi-VN" sz="1200" b="1" dirty="0" err="1">
                          <a:solidFill>
                            <a:schemeClr val="bg1"/>
                          </a:solidFill>
                        </a:rPr>
                        <a:t>mã</a:t>
                      </a:r>
                      <a:r>
                        <a:rPr lang="vi-VN" sz="1200" b="1" dirty="0">
                          <a:solidFill>
                            <a:schemeClr val="bg1"/>
                          </a:solidFill>
                        </a:rPr>
                        <a:t> </a:t>
                      </a:r>
                      <a:r>
                        <a:rPr lang="vi-VN" sz="1200" b="1" dirty="0" err="1">
                          <a:solidFill>
                            <a:schemeClr val="bg1"/>
                          </a:solidFill>
                        </a:rPr>
                        <a:t>hóa</a:t>
                      </a:r>
                      <a:r>
                        <a:rPr lang="vi-VN" sz="1200" b="1" dirty="0">
                          <a:solidFill>
                            <a:schemeClr val="bg1"/>
                          </a:solidFill>
                        </a:rPr>
                        <a:t> </a:t>
                      </a:r>
                      <a:r>
                        <a:rPr lang="vi-VN" sz="1200" b="1" dirty="0" err="1">
                          <a:solidFill>
                            <a:schemeClr val="bg1"/>
                          </a:solidFill>
                        </a:rPr>
                        <a:t>giúp</a:t>
                      </a:r>
                      <a:r>
                        <a:rPr lang="vi-VN" sz="1200" b="1" dirty="0">
                          <a:solidFill>
                            <a:schemeClr val="bg1"/>
                          </a:solidFill>
                        </a:rPr>
                        <a:t> tăng </a:t>
                      </a:r>
                      <a:r>
                        <a:rPr lang="vi-VN" sz="1200" b="1" dirty="0" err="1">
                          <a:solidFill>
                            <a:schemeClr val="bg1"/>
                          </a:solidFill>
                        </a:rPr>
                        <a:t>tính</a:t>
                      </a:r>
                      <a:r>
                        <a:rPr lang="vi-VN" sz="1200" b="1" dirty="0">
                          <a:solidFill>
                            <a:schemeClr val="bg1"/>
                          </a:solidFill>
                        </a:rPr>
                        <a:t> </a:t>
                      </a:r>
                      <a:r>
                        <a:rPr lang="vi-VN" sz="1200" b="1" dirty="0" err="1">
                          <a:solidFill>
                            <a:schemeClr val="bg1"/>
                          </a:solidFill>
                        </a:rPr>
                        <a:t>bảo</a:t>
                      </a:r>
                      <a:r>
                        <a:rPr lang="vi-VN" sz="1200" b="1" dirty="0">
                          <a:solidFill>
                            <a:schemeClr val="bg1"/>
                          </a:solidFill>
                        </a:rPr>
                        <a:t> </a:t>
                      </a:r>
                      <a:r>
                        <a:rPr lang="vi-VN" sz="1200" b="1" dirty="0" err="1">
                          <a:solidFill>
                            <a:schemeClr val="bg1"/>
                          </a:solidFill>
                        </a:rPr>
                        <a:t>mật</a:t>
                      </a:r>
                      <a:r>
                        <a:rPr lang="vi-VN" sz="1200" b="1" dirty="0">
                          <a:solidFill>
                            <a:schemeClr val="bg1"/>
                          </a:solidFill>
                        </a:rPr>
                        <a:t> an </a:t>
                      </a:r>
                      <a:r>
                        <a:rPr lang="vi-VN" sz="1200" b="1" dirty="0" err="1">
                          <a:solidFill>
                            <a:schemeClr val="bg1"/>
                          </a:solidFill>
                        </a:rPr>
                        <a:t>toàn</a:t>
                      </a:r>
                      <a:r>
                        <a:rPr lang="vi-VN" sz="1200" b="1" dirty="0">
                          <a:solidFill>
                            <a:schemeClr val="bg1"/>
                          </a:solidFill>
                        </a:rPr>
                        <a:t> cho </a:t>
                      </a:r>
                      <a:r>
                        <a:rPr lang="vi-VN" sz="1200" b="1" dirty="0" err="1">
                          <a:solidFill>
                            <a:schemeClr val="bg1"/>
                          </a:solidFill>
                        </a:rPr>
                        <a:t>gói</a:t>
                      </a:r>
                      <a:r>
                        <a:rPr lang="vi-VN" sz="1200" b="1" dirty="0">
                          <a:solidFill>
                            <a:schemeClr val="bg1"/>
                          </a:solidFill>
                        </a:rPr>
                        <a:t> tin </a:t>
                      </a:r>
                      <a:r>
                        <a:rPr lang="vi-VN" sz="1200" b="1" dirty="0" err="1">
                          <a:solidFill>
                            <a:schemeClr val="bg1"/>
                          </a:solidFill>
                        </a:rPr>
                        <a:t>nhiều</a:t>
                      </a:r>
                      <a:r>
                        <a:rPr lang="vi-VN" sz="1200" b="1" dirty="0">
                          <a:solidFill>
                            <a:schemeClr val="bg1"/>
                          </a:solidFill>
                        </a:rPr>
                        <a:t> hơn</a:t>
                      </a:r>
                      <a:endParaRPr lang="vi-VN" sz="1200" b="1" dirty="0">
                        <a:solidFill>
                          <a:schemeClr val="bg1"/>
                        </a:solidFill>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anim calcmode="lin" valueType="num">
                                      <p:cBhvr>
                                        <p:cTn id="8" dur="1000" fill="hold"/>
                                        <p:tgtEl>
                                          <p:spTgt spid="239"/>
                                        </p:tgtEl>
                                        <p:attrNameLst>
                                          <p:attrName>ppt_x</p:attrName>
                                        </p:attrNameLst>
                                      </p:cBhvr>
                                      <p:tavLst>
                                        <p:tav tm="0">
                                          <p:val>
                                            <p:strVal val="#ppt_x"/>
                                          </p:val>
                                        </p:tav>
                                        <p:tav tm="100000">
                                          <p:val>
                                            <p:strVal val="#ppt_x"/>
                                          </p:val>
                                        </p:tav>
                                      </p:tavLst>
                                    </p:anim>
                                    <p:anim calcmode="lin" valueType="num">
                                      <p:cBhvr>
                                        <p:cTn id="9" dur="1000" fill="hold"/>
                                        <p:tgtEl>
                                          <p:spTgt spid="2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6"/>
                                        </p:tgtEl>
                                        <p:attrNameLst>
                                          <p:attrName>style.visibility</p:attrName>
                                        </p:attrNameLst>
                                      </p:cBhvr>
                                      <p:to>
                                        <p:strVal val="visible"/>
                                      </p:to>
                                    </p:set>
                                    <p:animEffect transition="in" filter="fade">
                                      <p:cBhvr>
                                        <p:cTn id="12" dur="1000"/>
                                        <p:tgtEl>
                                          <p:spTgt spid="236"/>
                                        </p:tgtEl>
                                      </p:cBhvr>
                                    </p:animEffect>
                                    <p:anim calcmode="lin" valueType="num">
                                      <p:cBhvr>
                                        <p:cTn id="13" dur="1000" fill="hold"/>
                                        <p:tgtEl>
                                          <p:spTgt spid="236"/>
                                        </p:tgtEl>
                                        <p:attrNameLst>
                                          <p:attrName>ppt_x</p:attrName>
                                        </p:attrNameLst>
                                      </p:cBhvr>
                                      <p:tavLst>
                                        <p:tav tm="0">
                                          <p:val>
                                            <p:strVal val="#ppt_x"/>
                                          </p:val>
                                        </p:tav>
                                        <p:tav tm="100000">
                                          <p:val>
                                            <p:strVal val="#ppt_x"/>
                                          </p:val>
                                        </p:tav>
                                      </p:tavLst>
                                    </p:anim>
                                    <p:anim calcmode="lin" valueType="num">
                                      <p:cBhvr>
                                        <p:cTn id="14"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220345" y="3357245"/>
            <a:ext cx="4740275" cy="1070610"/>
          </a:xfrm>
        </p:spPr>
        <p:txBody>
          <a:bodyPr/>
          <a:p>
            <a:pPr algn="ctr">
              <a:lnSpc>
                <a:spcPct val="110000"/>
              </a:lnSpc>
            </a:pPr>
            <a:r>
              <a:rPr lang="vi-VN" altLang="en-US" sz="4000"/>
              <a:t>Sao </a:t>
            </a:r>
            <a:r>
              <a:rPr lang="vi-VN" altLang="en-US" sz="4000"/>
              <a:t>lưu và khôi phục</a:t>
            </a:r>
            <a:endParaRPr lang="vi-VN" altLang="en-US" sz="40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I. Giới thiệu chung</a:t>
            </a:r>
            <a:endParaRPr lang="vi-VN" dirty="0"/>
          </a:p>
        </p:txBody>
      </p:sp>
      <p:sp>
        <p:nvSpPr>
          <p:cNvPr id="5" name="Text Box 4"/>
          <p:cNvSpPr txBox="1"/>
          <p:nvPr/>
        </p:nvSpPr>
        <p:spPr>
          <a:xfrm>
            <a:off x="814070" y="1652905"/>
            <a:ext cx="6071870" cy="2890520"/>
          </a:xfrm>
          <a:prstGeom prst="rect">
            <a:avLst/>
          </a:prstGeom>
          <a:noFill/>
        </p:spPr>
        <p:txBody>
          <a:bodyPr wrap="square" rtlCol="0">
            <a:spAutoFit/>
          </a:bodyPr>
          <a:p>
            <a:r>
              <a:rPr lang="vi-VN" altLang="en-US"/>
              <a:t>Các phương pháp sao </a:t>
            </a:r>
            <a:r>
              <a:rPr lang="vi-VN" altLang="en-US"/>
              <a:t>lưu:</a:t>
            </a:r>
            <a:endParaRPr lang="vi-VN" altLang="en-US"/>
          </a:p>
          <a:p>
            <a:pPr marL="285750" indent="-285750">
              <a:lnSpc>
                <a:spcPct val="120000"/>
              </a:lnSpc>
              <a:buFont typeface="Arial" panose="020B0604020202020204" pitchFamily="34" charset="0"/>
              <a:buChar char="•"/>
            </a:pPr>
            <a:r>
              <a:rPr lang="vi-VN" altLang="en-US" b="1"/>
              <a:t>Trực tuyến</a:t>
            </a:r>
            <a:r>
              <a:rPr lang="vi-VN" altLang="en-US"/>
              <a:t>: </a:t>
            </a:r>
            <a:r>
              <a:rPr lang="vi-VN" altLang="en-US"/>
              <a:t>dùng đĩa cứng hoặc chuỗi đĩa cứng có thể khôi phục ngay lập tứ</a:t>
            </a:r>
            <a:r>
              <a:rPr lang="vi-VN" altLang="en-US"/>
              <a:t>c</a:t>
            </a:r>
            <a:endParaRPr lang="vi-VN" altLang="en-US"/>
          </a:p>
          <a:p>
            <a:pPr marL="285750" indent="-285750">
              <a:lnSpc>
                <a:spcPct val="120000"/>
              </a:lnSpc>
              <a:buFont typeface="Arial" panose="020B0604020202020204" pitchFamily="34" charset="0"/>
              <a:buChar char="•"/>
            </a:pPr>
            <a:r>
              <a:rPr lang="vi-VN" altLang="en-US" b="1"/>
              <a:t>Cận trực tuyến</a:t>
            </a:r>
            <a:r>
              <a:rPr lang="vi-VN" altLang="en-US"/>
              <a:t>: thường dùng băng từ, thời gian khôi phục lâu hơn</a:t>
            </a:r>
            <a:endParaRPr lang="vi-VN" altLang="en-US"/>
          </a:p>
          <a:p>
            <a:pPr marL="285750" indent="-285750">
              <a:lnSpc>
                <a:spcPct val="120000"/>
              </a:lnSpc>
              <a:buFont typeface="Arial" panose="020B0604020202020204" pitchFamily="34" charset="0"/>
              <a:buChar char="•"/>
            </a:pPr>
            <a:r>
              <a:rPr lang="vi-VN" altLang="en-US" b="1"/>
              <a:t>Không trực tuyến</a:t>
            </a:r>
            <a:r>
              <a:rPr lang="vi-VN" altLang="en-US"/>
              <a:t>: cần thao tác của người quản trị để thực hiện sao lưu</a:t>
            </a:r>
            <a:endParaRPr lang="vi-VN" altLang="en-US"/>
          </a:p>
          <a:p>
            <a:pPr marL="285750" indent="-285750">
              <a:lnSpc>
                <a:spcPct val="120000"/>
              </a:lnSpc>
              <a:buFont typeface="Arial" panose="020B0604020202020204" pitchFamily="34" charset="0"/>
              <a:buChar char="•"/>
            </a:pPr>
            <a:r>
              <a:rPr lang="vi-VN" altLang="en-US" b="1"/>
              <a:t>Sao lưu toàn bộ</a:t>
            </a:r>
            <a:r>
              <a:rPr lang="vi-VN" altLang="en-US"/>
              <a:t>: sao lưu toàn bộ hệ thống phòng sự cố có thể chuyển sang vị trí khác</a:t>
            </a:r>
            <a:endParaRPr lang="vi-VN" altLang="en-US"/>
          </a:p>
          <a:p>
            <a:pPr marL="742950" lvl="1" indent="-285750">
              <a:lnSpc>
                <a:spcPct val="120000"/>
              </a:lnSpc>
              <a:buFont typeface="Arial" panose="020B0604020202020204" pitchFamily="34" charset="0"/>
              <a:buChar char="-"/>
            </a:pPr>
            <a:r>
              <a:rPr lang="vi-VN" altLang="en-US"/>
              <a:t>Tăng dần: Sao lưu toàn bộ tiếp theo là sao lưu tăng dần</a:t>
            </a:r>
            <a:endParaRPr lang="vi-VN" altLang="en-US"/>
          </a:p>
          <a:p>
            <a:pPr marL="742950" lvl="1" indent="-285750">
              <a:lnSpc>
                <a:spcPct val="120000"/>
              </a:lnSpc>
              <a:buFont typeface="Arial" panose="020B0604020202020204" pitchFamily="34" charset="0"/>
              <a:buChar char="-"/>
            </a:pPr>
            <a:r>
              <a:rPr lang="vi-VN" altLang="en-US"/>
              <a:t>Khác biệt: Sao lưu toàn bộ tiếp theo là sao lưu các file và dữ liệu khác biệ</a:t>
            </a:r>
            <a:r>
              <a:rPr lang="vi-VN" altLang="en-US"/>
              <a:t>t</a:t>
            </a:r>
            <a:endParaRPr lang="vi-V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6"/>
          <p:cNvSpPr txBox="1"/>
          <p:nvPr/>
        </p:nvSpPr>
        <p:spPr>
          <a:xfrm>
            <a:off x="263236" y="200891"/>
            <a:ext cx="1468582" cy="306705"/>
          </a:xfrm>
          <a:prstGeom prst="rect">
            <a:avLst/>
          </a:prstGeom>
          <a:noFill/>
        </p:spPr>
        <p:txBody>
          <a:bodyPr wrap="square" rtlCol="0">
            <a:spAutoFit/>
          </a:bodyPr>
          <a:p>
            <a:r>
              <a:rPr lang="vi-VN" dirty="0" smtClean="0">
                <a:solidFill>
                  <a:schemeClr val="bg1">
                    <a:lumMod val="95000"/>
                  </a:schemeClr>
                </a:solidFill>
              </a:rPr>
              <a:t>   II. </a:t>
            </a:r>
            <a:r>
              <a:rPr lang="vi-VN" dirty="0" smtClean="0">
                <a:solidFill>
                  <a:schemeClr val="bg1">
                    <a:lumMod val="95000"/>
                  </a:schemeClr>
                </a:solidFill>
              </a:rPr>
              <a:t>Windows</a:t>
            </a:r>
            <a:endParaRPr lang="vi-VN" dirty="0" smtClean="0">
              <a:solidFill>
                <a:schemeClr val="bg1">
                  <a:lumMod val="95000"/>
                </a:schemeClr>
              </a:solidFill>
            </a:endParaRPr>
          </a:p>
        </p:txBody>
      </p:sp>
      <p:grpSp>
        <p:nvGrpSpPr>
          <p:cNvPr id="11" name="Group 10"/>
          <p:cNvGrpSpPr/>
          <p:nvPr/>
        </p:nvGrpSpPr>
        <p:grpSpPr>
          <a:xfrm>
            <a:off x="747395" y="820420"/>
            <a:ext cx="5391150" cy="3880485"/>
            <a:chOff x="1177" y="1292"/>
            <a:chExt cx="8490" cy="6111"/>
          </a:xfrm>
        </p:grpSpPr>
        <p:sp>
          <p:nvSpPr>
            <p:cNvPr id="9" name="Text Box 8"/>
            <p:cNvSpPr txBox="1"/>
            <p:nvPr/>
          </p:nvSpPr>
          <p:spPr>
            <a:xfrm>
              <a:off x="1177" y="1292"/>
              <a:ext cx="8490" cy="1161"/>
            </a:xfrm>
            <a:prstGeom prst="rect">
              <a:avLst/>
            </a:prstGeom>
            <a:noFill/>
          </p:spPr>
          <p:txBody>
            <a:bodyPr wrap="square" rtlCol="0">
              <a:spAutoFit/>
            </a:bodyPr>
            <a:p>
              <a:pPr marL="285750" indent="-285750">
                <a:buFont typeface="Arial" panose="020B0604020202020204" pitchFamily="34" charset="0"/>
                <a:buChar char="•"/>
              </a:pPr>
              <a:r>
                <a:rPr lang="vi-VN" altLang="en-US"/>
                <a:t>Windows hỗ trợ System </a:t>
              </a:r>
              <a:r>
                <a:rPr lang="vi-VN" altLang="en-US"/>
                <a:t>protection để đưa máy về thời điểm cố định </a:t>
              </a:r>
              <a:endParaRPr lang="vi-VN" altLang="en-US"/>
            </a:p>
            <a:p>
              <a:pPr marL="285750" indent="-285750">
                <a:buFont typeface="Arial" panose="020B0604020202020204" pitchFamily="34" charset="0"/>
                <a:buChar char="•"/>
              </a:pPr>
              <a:r>
                <a:rPr lang="vi-VN" altLang="en-US"/>
                <a:t>Có thể thiếp lập thủ công và chủ động hơn</a:t>
              </a:r>
              <a:endParaRPr lang="vi-VN" altLang="en-US"/>
            </a:p>
          </p:txBody>
        </p:sp>
        <p:pic>
          <p:nvPicPr>
            <p:cNvPr id="10" name="Picture 9"/>
            <p:cNvPicPr>
              <a:picLocks noChangeAspect="1"/>
            </p:cNvPicPr>
            <p:nvPr/>
          </p:nvPicPr>
          <p:blipFill>
            <a:blip r:embed="rId1"/>
            <a:srcRect r="1361" b="444"/>
            <a:stretch>
              <a:fillRect/>
            </a:stretch>
          </p:blipFill>
          <p:spPr>
            <a:xfrm>
              <a:off x="1177" y="2695"/>
              <a:ext cx="8187" cy="4709"/>
            </a:xfrm>
            <a:prstGeom prst="rect">
              <a:avLst/>
            </a:prstGeom>
          </p:spPr>
        </p:pic>
      </p:grpSp>
      <p:grpSp>
        <p:nvGrpSpPr>
          <p:cNvPr id="23" name="Group 22"/>
          <p:cNvGrpSpPr/>
          <p:nvPr/>
        </p:nvGrpSpPr>
        <p:grpSpPr>
          <a:xfrm>
            <a:off x="-8255" y="684530"/>
            <a:ext cx="9113520" cy="4349750"/>
            <a:chOff x="-13" y="1078"/>
            <a:chExt cx="14352" cy="6850"/>
          </a:xfrm>
        </p:grpSpPr>
        <p:sp>
          <p:nvSpPr>
            <p:cNvPr id="24" name="Freeform 23"/>
            <p:cNvSpPr/>
            <p:nvPr/>
          </p:nvSpPr>
          <p:spPr>
            <a:xfrm>
              <a:off x="-13" y="1078"/>
              <a:ext cx="14352" cy="6850"/>
            </a:xfrm>
            <a:custGeom>
              <a:avLst/>
              <a:gdLst/>
              <a:ahLst/>
              <a:cxnLst>
                <a:cxn ang="3">
                  <a:pos x="hc" y="t"/>
                </a:cxn>
                <a:cxn ang="cd2">
                  <a:pos x="l" y="vc"/>
                </a:cxn>
                <a:cxn ang="cd4">
                  <a:pos x="hc" y="b"/>
                </a:cxn>
                <a:cxn ang="0">
                  <a:pos x="r" y="vc"/>
                </a:cxn>
              </a:cxnLst>
              <a:rect l="l" t="t" r="r" b="b"/>
              <a:pathLst>
                <a:path w="14352" h="6850">
                  <a:moveTo>
                    <a:pt x="0" y="0"/>
                  </a:moveTo>
                  <a:lnTo>
                    <a:pt x="14352" y="0"/>
                  </a:lnTo>
                  <a:lnTo>
                    <a:pt x="14352" y="5907"/>
                  </a:lnTo>
                  <a:lnTo>
                    <a:pt x="10771" y="5907"/>
                  </a:lnTo>
                  <a:lnTo>
                    <a:pt x="0" y="5907"/>
                  </a:lnTo>
                  <a:lnTo>
                    <a:pt x="0" y="0"/>
                  </a:lnTo>
                  <a:close/>
                  <a:moveTo>
                    <a:pt x="0" y="5907"/>
                  </a:moveTo>
                  <a:lnTo>
                    <a:pt x="10771" y="5907"/>
                  </a:lnTo>
                  <a:lnTo>
                    <a:pt x="10771" y="6850"/>
                  </a:lnTo>
                  <a:lnTo>
                    <a:pt x="0" y="6850"/>
                  </a:lnTo>
                  <a:lnTo>
                    <a:pt x="0" y="59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pic>
          <p:nvPicPr>
            <p:cNvPr id="25" name="Picture 24"/>
            <p:cNvPicPr>
              <a:picLocks noChangeAspect="1"/>
            </p:cNvPicPr>
            <p:nvPr/>
          </p:nvPicPr>
          <p:blipFill>
            <a:blip r:embed="rId2"/>
            <a:stretch>
              <a:fillRect/>
            </a:stretch>
          </p:blipFill>
          <p:spPr>
            <a:xfrm>
              <a:off x="4427" y="2055"/>
              <a:ext cx="4505" cy="5111"/>
            </a:xfrm>
            <a:prstGeom prst="rect">
              <a:avLst/>
            </a:prstGeom>
            <a:ln>
              <a:solidFill>
                <a:srgbClr val="3F5378"/>
              </a:solidFill>
            </a:ln>
          </p:spPr>
        </p:pic>
        <p:sp>
          <p:nvSpPr>
            <p:cNvPr id="26" name="Text Box 25"/>
            <p:cNvSpPr txBox="1"/>
            <p:nvPr/>
          </p:nvSpPr>
          <p:spPr>
            <a:xfrm>
              <a:off x="5089" y="1484"/>
              <a:ext cx="2928" cy="483"/>
            </a:xfrm>
            <a:prstGeom prst="rect">
              <a:avLst/>
            </a:prstGeom>
            <a:noFill/>
            <a:ln>
              <a:noFill/>
            </a:ln>
          </p:spPr>
          <p:txBody>
            <a:bodyPr wrap="square" rtlCol="0">
              <a:spAutoFit/>
            </a:bodyPr>
            <a:p>
              <a:pPr algn="ctr"/>
              <a:r>
                <a:rPr lang="vi-VN" altLang="en-US"/>
                <a:t>Tạo bản sao </a:t>
              </a:r>
              <a:r>
                <a:rPr lang="vi-VN" altLang="en-US"/>
                <a:t>lưu</a:t>
              </a:r>
              <a:endParaRPr lang="vi-VN" altLang="en-US"/>
            </a:p>
          </p:txBody>
        </p:sp>
      </p:grpSp>
      <p:grpSp>
        <p:nvGrpSpPr>
          <p:cNvPr id="27" name="Group 26"/>
          <p:cNvGrpSpPr/>
          <p:nvPr/>
        </p:nvGrpSpPr>
        <p:grpSpPr>
          <a:xfrm>
            <a:off x="30480" y="684530"/>
            <a:ext cx="9113520" cy="4349750"/>
            <a:chOff x="-13" y="1078"/>
            <a:chExt cx="14352" cy="6850"/>
          </a:xfrm>
        </p:grpSpPr>
        <p:sp>
          <p:nvSpPr>
            <p:cNvPr id="28" name="Freeform 27"/>
            <p:cNvSpPr/>
            <p:nvPr/>
          </p:nvSpPr>
          <p:spPr>
            <a:xfrm>
              <a:off x="-13" y="1078"/>
              <a:ext cx="14352" cy="6850"/>
            </a:xfrm>
            <a:custGeom>
              <a:avLst/>
              <a:gdLst/>
              <a:ahLst/>
              <a:cxnLst>
                <a:cxn ang="3">
                  <a:pos x="hc" y="t"/>
                </a:cxn>
                <a:cxn ang="cd2">
                  <a:pos x="l" y="vc"/>
                </a:cxn>
                <a:cxn ang="cd4">
                  <a:pos x="hc" y="b"/>
                </a:cxn>
                <a:cxn ang="0">
                  <a:pos x="r" y="vc"/>
                </a:cxn>
              </a:cxnLst>
              <a:rect l="l" t="t" r="r" b="b"/>
              <a:pathLst>
                <a:path w="14352" h="6850">
                  <a:moveTo>
                    <a:pt x="0" y="0"/>
                  </a:moveTo>
                  <a:lnTo>
                    <a:pt x="14352" y="0"/>
                  </a:lnTo>
                  <a:lnTo>
                    <a:pt x="14352" y="5907"/>
                  </a:lnTo>
                  <a:lnTo>
                    <a:pt x="10771" y="5907"/>
                  </a:lnTo>
                  <a:lnTo>
                    <a:pt x="0" y="5907"/>
                  </a:lnTo>
                  <a:lnTo>
                    <a:pt x="0" y="0"/>
                  </a:lnTo>
                  <a:close/>
                  <a:moveTo>
                    <a:pt x="0" y="5907"/>
                  </a:moveTo>
                  <a:lnTo>
                    <a:pt x="10771" y="5907"/>
                  </a:lnTo>
                  <a:lnTo>
                    <a:pt x="10771" y="6850"/>
                  </a:lnTo>
                  <a:lnTo>
                    <a:pt x="0" y="6850"/>
                  </a:lnTo>
                  <a:lnTo>
                    <a:pt x="0" y="59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29" name="Text Box 28"/>
            <p:cNvSpPr txBox="1"/>
            <p:nvPr/>
          </p:nvSpPr>
          <p:spPr>
            <a:xfrm>
              <a:off x="5216" y="1575"/>
              <a:ext cx="2928" cy="483"/>
            </a:xfrm>
            <a:prstGeom prst="rect">
              <a:avLst/>
            </a:prstGeom>
            <a:noFill/>
            <a:ln>
              <a:noFill/>
            </a:ln>
          </p:spPr>
          <p:txBody>
            <a:bodyPr wrap="square" rtlCol="0">
              <a:spAutoFit/>
            </a:bodyPr>
            <a:p>
              <a:pPr algn="ctr"/>
              <a:r>
                <a:rPr lang="vi-VN" altLang="en-US"/>
                <a:t>Phục </a:t>
              </a:r>
              <a:r>
                <a:rPr lang="vi-VN" altLang="en-US"/>
                <a:t>hồi</a:t>
              </a:r>
              <a:endParaRPr lang="vi-VN" altLang="en-US"/>
            </a:p>
          </p:txBody>
        </p:sp>
        <p:pic>
          <p:nvPicPr>
            <p:cNvPr id="30" name="Picture 29"/>
            <p:cNvPicPr>
              <a:picLocks noChangeAspect="1"/>
            </p:cNvPicPr>
            <p:nvPr/>
          </p:nvPicPr>
          <p:blipFill>
            <a:blip r:embed="rId3"/>
            <a:stretch>
              <a:fillRect/>
            </a:stretch>
          </p:blipFill>
          <p:spPr>
            <a:xfrm>
              <a:off x="2207" y="2143"/>
              <a:ext cx="9790" cy="4720"/>
            </a:xfrm>
            <a:prstGeom prst="rect">
              <a:avLst/>
            </a:prstGeom>
          </p:spPr>
        </p:pic>
      </p:grpSp>
      <p:grpSp>
        <p:nvGrpSpPr>
          <p:cNvPr id="41" name="Group 40"/>
          <p:cNvGrpSpPr/>
          <p:nvPr/>
        </p:nvGrpSpPr>
        <p:grpSpPr>
          <a:xfrm>
            <a:off x="-8255" y="684530"/>
            <a:ext cx="9113520" cy="4349750"/>
            <a:chOff x="-13" y="1078"/>
            <a:chExt cx="14352" cy="6850"/>
          </a:xfrm>
        </p:grpSpPr>
        <p:sp>
          <p:nvSpPr>
            <p:cNvPr id="42" name="Freeform 41"/>
            <p:cNvSpPr/>
            <p:nvPr/>
          </p:nvSpPr>
          <p:spPr>
            <a:xfrm>
              <a:off x="-13" y="1078"/>
              <a:ext cx="14352" cy="6850"/>
            </a:xfrm>
            <a:custGeom>
              <a:avLst/>
              <a:gdLst/>
              <a:ahLst/>
              <a:cxnLst>
                <a:cxn ang="3">
                  <a:pos x="hc" y="t"/>
                </a:cxn>
                <a:cxn ang="cd2">
                  <a:pos x="l" y="vc"/>
                </a:cxn>
                <a:cxn ang="cd4">
                  <a:pos x="hc" y="b"/>
                </a:cxn>
                <a:cxn ang="0">
                  <a:pos x="r" y="vc"/>
                </a:cxn>
              </a:cxnLst>
              <a:rect l="l" t="t" r="r" b="b"/>
              <a:pathLst>
                <a:path w="14352" h="6850">
                  <a:moveTo>
                    <a:pt x="0" y="0"/>
                  </a:moveTo>
                  <a:lnTo>
                    <a:pt x="14352" y="0"/>
                  </a:lnTo>
                  <a:lnTo>
                    <a:pt x="14352" y="5907"/>
                  </a:lnTo>
                  <a:lnTo>
                    <a:pt x="10771" y="5907"/>
                  </a:lnTo>
                  <a:lnTo>
                    <a:pt x="0" y="5907"/>
                  </a:lnTo>
                  <a:lnTo>
                    <a:pt x="0" y="0"/>
                  </a:lnTo>
                  <a:close/>
                  <a:moveTo>
                    <a:pt x="0" y="5907"/>
                  </a:moveTo>
                  <a:lnTo>
                    <a:pt x="10771" y="5907"/>
                  </a:lnTo>
                  <a:lnTo>
                    <a:pt x="10771" y="6850"/>
                  </a:lnTo>
                  <a:lnTo>
                    <a:pt x="0" y="6850"/>
                  </a:lnTo>
                  <a:lnTo>
                    <a:pt x="0" y="59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43" name="Text Box 42"/>
            <p:cNvSpPr txBox="1"/>
            <p:nvPr/>
          </p:nvSpPr>
          <p:spPr>
            <a:xfrm>
              <a:off x="5216" y="1575"/>
              <a:ext cx="3399" cy="483"/>
            </a:xfrm>
            <a:prstGeom prst="rect">
              <a:avLst/>
            </a:prstGeom>
            <a:noFill/>
            <a:ln>
              <a:noFill/>
            </a:ln>
          </p:spPr>
          <p:txBody>
            <a:bodyPr wrap="square" rtlCol="0">
              <a:spAutoFit/>
            </a:bodyPr>
            <a:p>
              <a:pPr algn="ctr"/>
              <a:r>
                <a:rPr lang="vi-VN" altLang="en-US"/>
                <a:t>Windows Server backup</a:t>
              </a:r>
              <a:endParaRPr lang="vi-VN" altLang="en-US"/>
            </a:p>
          </p:txBody>
        </p:sp>
        <p:pic>
          <p:nvPicPr>
            <p:cNvPr id="44" name="Picture 43"/>
            <p:cNvPicPr>
              <a:picLocks noChangeAspect="1"/>
            </p:cNvPicPr>
            <p:nvPr/>
          </p:nvPicPr>
          <p:blipFill>
            <a:blip r:embed="rId4"/>
            <a:stretch>
              <a:fillRect/>
            </a:stretch>
          </p:blipFill>
          <p:spPr>
            <a:xfrm>
              <a:off x="844" y="2478"/>
              <a:ext cx="6690" cy="4570"/>
            </a:xfrm>
            <a:prstGeom prst="rect">
              <a:avLst/>
            </a:prstGeom>
          </p:spPr>
        </p:pic>
        <p:pic>
          <p:nvPicPr>
            <p:cNvPr id="45" name="Picture 44"/>
            <p:cNvPicPr>
              <a:picLocks noChangeAspect="1"/>
            </p:cNvPicPr>
            <p:nvPr/>
          </p:nvPicPr>
          <p:blipFill>
            <a:blip r:embed="rId5"/>
            <a:stretch>
              <a:fillRect/>
            </a:stretch>
          </p:blipFill>
          <p:spPr>
            <a:xfrm>
              <a:off x="7534" y="2488"/>
              <a:ext cx="6410" cy="456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902970" y="799465"/>
            <a:ext cx="6461125" cy="521970"/>
          </a:xfrm>
          <a:prstGeom prst="rect">
            <a:avLst/>
          </a:prstGeom>
          <a:noFill/>
        </p:spPr>
        <p:txBody>
          <a:bodyPr wrap="square" rtlCol="0">
            <a:spAutoFit/>
          </a:bodyPr>
          <a:p>
            <a:pPr marL="0" lvl="0" indent="0" algn="l">
              <a:buFont typeface="Arial" panose="020B0604020202020204" pitchFamily="34" charset="0"/>
              <a:buNone/>
            </a:pPr>
            <a:r>
              <a:rPr lang="en-US"/>
              <a:t>Ubuntu được thực hiện qua cả 3 phương thức </a:t>
            </a:r>
            <a:r>
              <a:rPr lang="vi-VN" altLang="en-US"/>
              <a:t>:</a:t>
            </a:r>
            <a:r>
              <a:rPr lang="en-US"/>
              <a:t> dòng lệnh, giao diện đồ họa hoặc qua các bộ phần mềm</a:t>
            </a:r>
            <a:r>
              <a:rPr lang="vi-VN" altLang="en-US"/>
              <a:t>.</a:t>
            </a:r>
            <a:endParaRPr lang="vi-VN" altLang="en-US"/>
          </a:p>
        </p:txBody>
      </p:sp>
      <p:grpSp>
        <p:nvGrpSpPr>
          <p:cNvPr id="8" name="Group 7"/>
          <p:cNvGrpSpPr/>
          <p:nvPr/>
        </p:nvGrpSpPr>
        <p:grpSpPr>
          <a:xfrm>
            <a:off x="1736725" y="1321435"/>
            <a:ext cx="4153535" cy="3746756"/>
            <a:chOff x="2735" y="2149"/>
            <a:chExt cx="6402" cy="5711"/>
          </a:xfrm>
        </p:grpSpPr>
        <p:pic>
          <p:nvPicPr>
            <p:cNvPr id="4" name="Picture 3"/>
            <p:cNvPicPr>
              <a:picLocks noChangeAspect="1"/>
            </p:cNvPicPr>
            <p:nvPr/>
          </p:nvPicPr>
          <p:blipFill>
            <a:blip r:embed="rId1"/>
            <a:srcRect b="2536"/>
            <a:stretch>
              <a:fillRect/>
            </a:stretch>
          </p:blipFill>
          <p:spPr>
            <a:xfrm>
              <a:off x="2735" y="2149"/>
              <a:ext cx="6402" cy="5337"/>
            </a:xfrm>
            <a:prstGeom prst="rect">
              <a:avLst/>
            </a:prstGeom>
          </p:spPr>
        </p:pic>
        <p:sp>
          <p:nvSpPr>
            <p:cNvPr id="7" name="Text Box 6"/>
            <p:cNvSpPr txBox="1"/>
            <p:nvPr/>
          </p:nvSpPr>
          <p:spPr>
            <a:xfrm>
              <a:off x="4859" y="7486"/>
              <a:ext cx="2154" cy="374"/>
            </a:xfrm>
            <a:prstGeom prst="rect">
              <a:avLst/>
            </a:prstGeom>
            <a:noFill/>
          </p:spPr>
          <p:txBody>
            <a:bodyPr wrap="square" rtlCol="0">
              <a:spAutoFit/>
            </a:bodyPr>
            <a:p>
              <a:pPr marL="0" indent="0" algn="ctr">
                <a:buFont typeface="Arial" panose="020B0604020202020204" pitchFamily="34" charset="0"/>
                <a:buNone/>
              </a:pPr>
              <a:r>
                <a:rPr lang="vi-VN" altLang="en-US" sz="1000"/>
                <a:t>Giao diện đồ </a:t>
              </a:r>
              <a:r>
                <a:rPr lang="vi-VN" altLang="en-US" sz="1000"/>
                <a:t>họa</a:t>
              </a:r>
              <a:endParaRPr lang="vi-VN" altLang="en-US" sz="1000"/>
            </a:p>
          </p:txBody>
        </p:sp>
      </p:grpSp>
      <p:grpSp>
        <p:nvGrpSpPr>
          <p:cNvPr id="31" name="Group 30"/>
          <p:cNvGrpSpPr/>
          <p:nvPr/>
        </p:nvGrpSpPr>
        <p:grpSpPr>
          <a:xfrm>
            <a:off x="1736725" y="1290320"/>
            <a:ext cx="4295140" cy="3845448"/>
            <a:chOff x="7561" y="230"/>
            <a:chExt cx="6522" cy="5473"/>
          </a:xfrm>
        </p:grpSpPr>
        <p:pic>
          <p:nvPicPr>
            <p:cNvPr id="26" name="Picture 25"/>
            <p:cNvPicPr>
              <a:picLocks noChangeAspect="1"/>
            </p:cNvPicPr>
            <p:nvPr/>
          </p:nvPicPr>
          <p:blipFill>
            <a:blip r:embed="rId2"/>
            <a:stretch>
              <a:fillRect/>
            </a:stretch>
          </p:blipFill>
          <p:spPr>
            <a:xfrm>
              <a:off x="7561" y="230"/>
              <a:ext cx="6522" cy="5073"/>
            </a:xfrm>
            <a:prstGeom prst="rect">
              <a:avLst/>
            </a:prstGeom>
          </p:spPr>
        </p:pic>
        <p:sp>
          <p:nvSpPr>
            <p:cNvPr id="30" name="Rectangles 29"/>
            <p:cNvSpPr/>
            <p:nvPr/>
          </p:nvSpPr>
          <p:spPr>
            <a:xfrm>
              <a:off x="9056" y="5303"/>
              <a:ext cx="3532" cy="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vi-VN" altLang="en-US" sz="1000">
                  <a:solidFill>
                    <a:schemeClr val="tx1">
                      <a:lumMod val="50000"/>
                    </a:schemeClr>
                  </a:solidFill>
                </a:rPr>
                <a:t>Sao lưu khôi phục bằng lệnh</a:t>
              </a:r>
              <a:endParaRPr lang="vi-VN" altLang="en-US" sz="1000">
                <a:solidFill>
                  <a:schemeClr val="tx1">
                    <a:lumMod val="50000"/>
                  </a:schemeClr>
                </a:solidFill>
              </a:endParaRPr>
            </a:p>
          </p:txBody>
        </p:sp>
      </p:grpSp>
      <p:sp>
        <p:nvSpPr>
          <p:cNvPr id="10" name="TextBox 6"/>
          <p:cNvSpPr txBox="1"/>
          <p:nvPr/>
        </p:nvSpPr>
        <p:spPr>
          <a:xfrm>
            <a:off x="263236" y="200891"/>
            <a:ext cx="1468582" cy="306705"/>
          </a:xfrm>
          <a:prstGeom prst="rect">
            <a:avLst/>
          </a:prstGeom>
          <a:noFill/>
        </p:spPr>
        <p:txBody>
          <a:bodyPr wrap="square" rtlCol="0">
            <a:spAutoFit/>
          </a:bodyPr>
          <a:p>
            <a:r>
              <a:rPr lang="vi-VN" dirty="0" smtClean="0">
                <a:solidFill>
                  <a:schemeClr val="bg1">
                    <a:lumMod val="95000"/>
                  </a:schemeClr>
                </a:solidFill>
              </a:rPr>
              <a:t>   III. </a:t>
            </a:r>
            <a:r>
              <a:rPr lang="vi-VN" dirty="0" smtClean="0">
                <a:solidFill>
                  <a:schemeClr val="bg1">
                    <a:lumMod val="95000"/>
                  </a:schemeClr>
                </a:solidFill>
              </a:rPr>
              <a:t>Ubuntu</a:t>
            </a:r>
            <a:endParaRPr lang="vi-VN" dirty="0" smtClean="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6"/>
          <p:cNvSpPr txBox="1"/>
          <p:nvPr/>
        </p:nvSpPr>
        <p:spPr>
          <a:xfrm>
            <a:off x="263236" y="200891"/>
            <a:ext cx="1468582" cy="306705"/>
          </a:xfrm>
          <a:prstGeom prst="rect">
            <a:avLst/>
          </a:prstGeom>
          <a:noFill/>
        </p:spPr>
        <p:txBody>
          <a:bodyPr wrap="square" rtlCol="0">
            <a:spAutoFit/>
          </a:bodyPr>
          <a:p>
            <a:r>
              <a:rPr lang="vi-VN" dirty="0" smtClean="0">
                <a:solidFill>
                  <a:schemeClr val="bg1">
                    <a:lumMod val="95000"/>
                  </a:schemeClr>
                </a:solidFill>
              </a:rPr>
              <a:t>   IV. Tổng </a:t>
            </a:r>
            <a:r>
              <a:rPr lang="vi-VN" dirty="0" smtClean="0">
                <a:solidFill>
                  <a:schemeClr val="bg1">
                    <a:lumMod val="95000"/>
                  </a:schemeClr>
                </a:solidFill>
              </a:rPr>
              <a:t>kết</a:t>
            </a:r>
            <a:endParaRPr lang="vi-VN" dirty="0" smtClean="0">
              <a:solidFill>
                <a:schemeClr val="bg1">
                  <a:lumMod val="95000"/>
                </a:schemeClr>
              </a:solidFill>
            </a:endParaRPr>
          </a:p>
        </p:txBody>
      </p:sp>
      <p:graphicFrame>
        <p:nvGraphicFramePr>
          <p:cNvPr id="6" name="Table 5"/>
          <p:cNvGraphicFramePr>
            <a:graphicFrameLocks noGrp="1"/>
          </p:cNvGraphicFramePr>
          <p:nvPr/>
        </p:nvGraphicFramePr>
        <p:xfrm>
          <a:off x="1074420" y="1174750"/>
          <a:ext cx="6683375" cy="2596515"/>
        </p:xfrm>
        <a:graphic>
          <a:graphicData uri="http://schemas.openxmlformats.org/drawingml/2006/table">
            <a:tbl>
              <a:tblPr firstRow="1" bandRow="1">
                <a:tableStyleId>{E27665BA-8202-44FC-AD62-C9F0E3EA811A}</a:tableStyleId>
              </a:tblPr>
              <a:tblGrid>
                <a:gridCol w="3359785"/>
                <a:gridCol w="3323590"/>
              </a:tblGrid>
              <a:tr h="381249">
                <a:tc>
                  <a:txBody>
                    <a:bodyPr/>
                    <a:p>
                      <a:r>
                        <a:rPr lang="vi-VN" dirty="0" smtClean="0"/>
                        <a:t>Windows</a:t>
                      </a:r>
                      <a:endParaRPr lang="vi-VN" dirty="0"/>
                    </a:p>
                  </a:txBody>
                  <a:tcPr/>
                </a:tc>
                <a:tc>
                  <a:txBody>
                    <a:bodyPr/>
                    <a:p>
                      <a:r>
                        <a:rPr lang="vi-VN" dirty="0" smtClean="0"/>
                        <a:t>Linux(unbutu)</a:t>
                      </a:r>
                      <a:endParaRPr lang="vi-VN" dirty="0"/>
                    </a:p>
                  </a:txBody>
                  <a:tcPr/>
                </a:tc>
              </a:tr>
              <a:tr h="630382">
                <a:tc>
                  <a:txBody>
                    <a:bodyPr/>
                    <a:p>
                      <a:pPr marL="285750" indent="-285750">
                        <a:buFont typeface="Segoe UI" panose="020B0502040204020203" charset="0"/>
                        <a:buChar char="-"/>
                      </a:pPr>
                      <a:r>
                        <a:rPr lang="vi-VN" dirty="0"/>
                        <a:t>Có khả năng hỗ trợ người dùng phổ thông </a:t>
                      </a:r>
                      <a:endParaRPr lang="vi-VN" dirty="0"/>
                    </a:p>
                    <a:p>
                      <a:pPr marL="285750" indent="-285750">
                        <a:buFont typeface="Segoe UI" panose="020B0502040204020203" charset="0"/>
                        <a:buChar char="-"/>
                      </a:pPr>
                      <a:r>
                        <a:rPr lang="vi-VN" dirty="0"/>
                        <a:t>Cài đặt và quản trị dễ dàng hơn nhờ giao diện đồ họa mạnh và tự động</a:t>
                      </a:r>
                      <a:endParaRPr lang="vi-VN" dirty="0"/>
                    </a:p>
                    <a:p>
                      <a:pPr marL="285750" indent="-285750">
                        <a:buFont typeface="Segoe UI" panose="020B0502040204020203" charset="0"/>
                        <a:buChar char="-"/>
                      </a:pPr>
                      <a:r>
                        <a:rPr lang="vi-VN" dirty="0"/>
                        <a:t>Có lợi thế hơn trong sao lưu từ network server vì hệ điều hành này rất phổ biến</a:t>
                      </a:r>
                      <a:endParaRPr lang="vi-VN" dirty="0"/>
                    </a:p>
                  </a:txBody>
                  <a:tcPr/>
                </a:tc>
                <a:tc>
                  <a:txBody>
                    <a:bodyPr/>
                    <a:p>
                      <a:pPr marL="285750" indent="-285750">
                        <a:buFont typeface="Segoe UI" panose="020B0502040204020203" charset="0"/>
                        <a:buChar char="-"/>
                      </a:pPr>
                      <a:r>
                        <a:rPr lang="vi-VN" dirty="0"/>
                        <a:t>Đa dạng trong các cấp độ sao </a:t>
                      </a:r>
                      <a:r>
                        <a:rPr lang="vi-VN" dirty="0"/>
                        <a:t>lưu</a:t>
                      </a:r>
                      <a:endParaRPr lang="vi-VN" dirty="0"/>
                    </a:p>
                    <a:p>
                      <a:pPr marL="285750" indent="-285750">
                        <a:buFont typeface="Segoe UI" panose="020B0502040204020203" charset="0"/>
                        <a:buChar char="-"/>
                      </a:pPr>
                      <a:r>
                        <a:rPr lang="vi-VN" dirty="0"/>
                        <a:t>Khả năng bảo mật dữ liệu mạnh </a:t>
                      </a:r>
                      <a:r>
                        <a:rPr lang="vi-VN" dirty="0"/>
                        <a:t>hơn</a:t>
                      </a:r>
                      <a:endParaRPr lang="vi-VN" dirty="0"/>
                    </a:p>
                    <a:p>
                      <a:pPr marL="285750" indent="-285750">
                        <a:buFont typeface="Segoe UI" panose="020B0502040204020203" charset="0"/>
                        <a:buChar char="-"/>
                      </a:pPr>
                      <a:r>
                        <a:rPr lang="vi-VN" dirty="0"/>
                        <a:t>Dễ dàng sao lưu </a:t>
                      </a:r>
                      <a:r>
                        <a:rPr lang="vi-VN" dirty="0"/>
                        <a:t>và đồng thời có khả năng quản trị mạnh hơn</a:t>
                      </a:r>
                      <a:endParaRPr lang="vi-VN" dirty="0"/>
                    </a:p>
                  </a:txBody>
                  <a:tcPr/>
                </a:tc>
              </a:tr>
              <a:tr h="630382">
                <a:tc gridSpan="2">
                  <a:txBody>
                    <a:bodyPr/>
                    <a:p>
                      <a:pPr marL="285750" indent="-285750">
                        <a:buFont typeface="Segoe UI" panose="020B0502040204020203" charset="0"/>
                        <a:buChar char="-"/>
                      </a:pPr>
                      <a:r>
                        <a:rPr lang="vi-VN" dirty="0"/>
                        <a:t>Cả Windows và Ubuntu đều có thể cài đặt ở chế độ người dùng, hỗ trợ việc sao lưu file có lịch trình, sao lưu trên ổ cứng, sao lưu trên cloud(google drive, one drive, …) hoặc từ một mạng khác.</a:t>
                      </a:r>
                      <a:endParaRPr lang="vi-VN" dirty="0"/>
                    </a:p>
                  </a:txBody>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Text Box 3"/>
          <p:cNvSpPr txBox="1"/>
          <p:nvPr/>
        </p:nvSpPr>
        <p:spPr>
          <a:xfrm>
            <a:off x="1234758" y="2156778"/>
            <a:ext cx="4943475" cy="829945"/>
          </a:xfrm>
          <a:prstGeom prst="rect">
            <a:avLst/>
          </a:prstGeom>
          <a:noFill/>
        </p:spPr>
        <p:txBody>
          <a:bodyPr wrap="square" rtlCol="0">
            <a:spAutoFit/>
          </a:bodyPr>
          <a:p>
            <a:pPr algn="ctr"/>
            <a:r>
              <a:rPr lang="vi-VN" altLang="en-US" sz="4800">
                <a:solidFill>
                  <a:schemeClr val="bg1"/>
                </a:solidFill>
              </a:rPr>
              <a:t>HẾT</a:t>
            </a:r>
            <a:endParaRPr lang="vi-VN" altLang="en-US" sz="4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12000" b="1" dirty="0">
                <a:solidFill>
                  <a:srgbClr val="3F5378"/>
                </a:solidFill>
                <a:latin typeface="Roboto Condensed" panose="02000000000000000000"/>
                <a:ea typeface="Roboto Condensed" panose="02000000000000000000"/>
                <a:cs typeface="Roboto Condensed" panose="02000000000000000000"/>
                <a:sym typeface="Roboto Condensed" panose="02000000000000000000"/>
              </a:rPr>
              <a:t>1</a:t>
            </a:r>
            <a:endParaRPr sz="3000" b="1" dirty="0">
              <a:solidFill>
                <a:srgbClr val="3F5378"/>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3" name="Tiêu đề 2"/>
          <p:cNvSpPr>
            <a:spLocks noGrp="1"/>
          </p:cNvSpPr>
          <p:nvPr>
            <p:ph type="ctrTitle"/>
          </p:nvPr>
        </p:nvSpPr>
        <p:spPr>
          <a:xfrm>
            <a:off x="181028" y="3384105"/>
            <a:ext cx="4807286" cy="1159800"/>
          </a:xfrm>
        </p:spPr>
        <p:txBody>
          <a:bodyPr/>
          <a:lstStyle/>
          <a:p>
            <a:pPr algn="ctr"/>
            <a:r>
              <a:rPr lang="en-US" sz="4000" dirty="0" err="1"/>
              <a:t>Dịch</a:t>
            </a:r>
            <a:r>
              <a:rPr lang="en-US" sz="4000" dirty="0"/>
              <a:t> </a:t>
            </a:r>
            <a:r>
              <a:rPr lang="en-US" sz="4000" dirty="0" err="1"/>
              <a:t>vụ</a:t>
            </a:r>
            <a:r>
              <a:rPr lang="en-US" sz="4000" dirty="0"/>
              <a:t> </a:t>
            </a:r>
            <a:r>
              <a:rPr lang="en-US" sz="4000" dirty="0" err="1"/>
              <a:t>và</a:t>
            </a:r>
            <a:r>
              <a:rPr lang="en-US" sz="4000" dirty="0"/>
              <a:t> </a:t>
            </a:r>
            <a:r>
              <a:rPr lang="en-US" sz="4000" dirty="0" err="1"/>
              <a:t>cài</a:t>
            </a:r>
            <a:r>
              <a:rPr lang="en-US" sz="4000" dirty="0"/>
              <a:t> </a:t>
            </a:r>
            <a:r>
              <a:rPr lang="en-US" sz="4000" dirty="0" err="1"/>
              <a:t>đặt</a:t>
            </a:r>
            <a:r>
              <a:rPr lang="en-US" sz="4000" dirty="0"/>
              <a:t> DNS </a:t>
            </a:r>
            <a:r>
              <a:rPr lang="en-US" sz="4000" dirty="0" err="1"/>
              <a:t>và</a:t>
            </a:r>
            <a:r>
              <a:rPr lang="en-US" sz="4000" dirty="0"/>
              <a:t> DHCP</a:t>
            </a:r>
            <a:endParaRPr lang="vi-VN" sz="4000"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3" name="Hộp Văn bản 2"/>
          <p:cNvSpPr txBox="1"/>
          <p:nvPr/>
        </p:nvSpPr>
        <p:spPr>
          <a:xfrm>
            <a:off x="22300" y="396825"/>
            <a:ext cx="6542049" cy="646331"/>
          </a:xfrm>
          <a:prstGeom prst="rect">
            <a:avLst/>
          </a:prstGeom>
          <a:noFill/>
        </p:spPr>
        <p:txBody>
          <a:bodyPr wrap="square" rtlCol="0">
            <a:spAutoFit/>
          </a:bodyPr>
          <a:lstStyle/>
          <a:p>
            <a:pPr algn="ctr"/>
            <a:r>
              <a:rPr lang="en-US" sz="3600" dirty="0" err="1">
                <a:solidFill>
                  <a:schemeClr val="bg1"/>
                </a:solidFill>
                <a:latin typeface="Roboto Condensed" panose="02000000000000000000" pitchFamily="2" charset="0"/>
                <a:ea typeface="Roboto Condensed" panose="02000000000000000000" pitchFamily="2" charset="0"/>
              </a:rPr>
              <a:t>Giới</a:t>
            </a:r>
            <a:r>
              <a:rPr lang="en-US" sz="3600" dirty="0">
                <a:solidFill>
                  <a:schemeClr val="bg1"/>
                </a:solidFill>
                <a:latin typeface="Roboto Condensed" panose="02000000000000000000" pitchFamily="2" charset="0"/>
                <a:ea typeface="Roboto Condensed" panose="02000000000000000000" pitchFamily="2" charset="0"/>
              </a:rPr>
              <a:t> </a:t>
            </a:r>
            <a:r>
              <a:rPr lang="en-US" sz="3600" dirty="0" err="1">
                <a:solidFill>
                  <a:schemeClr val="bg1"/>
                </a:solidFill>
                <a:latin typeface="Roboto Condensed" panose="02000000000000000000" pitchFamily="2" charset="0"/>
                <a:ea typeface="Roboto Condensed" panose="02000000000000000000" pitchFamily="2" charset="0"/>
              </a:rPr>
              <a:t>thiệu</a:t>
            </a:r>
            <a:r>
              <a:rPr lang="en-US" sz="3600" dirty="0">
                <a:solidFill>
                  <a:schemeClr val="bg1"/>
                </a:solidFill>
                <a:latin typeface="Roboto Condensed" panose="02000000000000000000" pitchFamily="2" charset="0"/>
                <a:ea typeface="Roboto Condensed" panose="02000000000000000000" pitchFamily="2" charset="0"/>
              </a:rPr>
              <a:t> </a:t>
            </a:r>
            <a:r>
              <a:rPr lang="en-US" sz="3600" dirty="0" err="1">
                <a:solidFill>
                  <a:schemeClr val="bg1"/>
                </a:solidFill>
                <a:latin typeface="Roboto Condensed" panose="02000000000000000000" pitchFamily="2" charset="0"/>
                <a:ea typeface="Roboto Condensed" panose="02000000000000000000" pitchFamily="2" charset="0"/>
              </a:rPr>
              <a:t>về</a:t>
            </a:r>
            <a:r>
              <a:rPr lang="en-US" sz="3600" dirty="0">
                <a:solidFill>
                  <a:schemeClr val="bg1"/>
                </a:solidFill>
                <a:latin typeface="Roboto Condensed" panose="02000000000000000000" pitchFamily="2" charset="0"/>
                <a:ea typeface="Roboto Condensed" panose="02000000000000000000" pitchFamily="2" charset="0"/>
              </a:rPr>
              <a:t> DNS </a:t>
            </a:r>
            <a:r>
              <a:rPr lang="en-US" sz="3600" dirty="0" err="1">
                <a:solidFill>
                  <a:schemeClr val="bg1"/>
                </a:solidFill>
                <a:latin typeface="Roboto Condensed" panose="02000000000000000000" pitchFamily="2" charset="0"/>
                <a:ea typeface="Roboto Condensed" panose="02000000000000000000" pitchFamily="2" charset="0"/>
              </a:rPr>
              <a:t>Và</a:t>
            </a:r>
            <a:r>
              <a:rPr lang="en-US" sz="3600" dirty="0">
                <a:solidFill>
                  <a:schemeClr val="bg1"/>
                </a:solidFill>
                <a:latin typeface="Roboto Condensed" panose="02000000000000000000" pitchFamily="2" charset="0"/>
                <a:ea typeface="Roboto Condensed" panose="02000000000000000000" pitchFamily="2" charset="0"/>
              </a:rPr>
              <a:t> DHCP</a:t>
            </a:r>
            <a:endParaRPr lang="vi-VN" sz="3600" dirty="0">
              <a:solidFill>
                <a:schemeClr val="bg1"/>
              </a:solidFill>
              <a:latin typeface="Roboto Condensed" panose="02000000000000000000" pitchFamily="2" charset="0"/>
              <a:ea typeface="Roboto Condensed" panose="02000000000000000000" pitchFamily="2" charset="0"/>
            </a:endParaRPr>
          </a:p>
        </p:txBody>
      </p:sp>
      <p:sp>
        <p:nvSpPr>
          <p:cNvPr id="4" name="AutoShape 5"/>
          <p:cNvSpPr>
            <a:spLocks noChangeArrowheads="1"/>
          </p:cNvSpPr>
          <p:nvPr/>
        </p:nvSpPr>
        <p:spPr bwMode="auto">
          <a:xfrm>
            <a:off x="899531" y="1768478"/>
            <a:ext cx="2943923" cy="2797946"/>
          </a:xfrm>
          <a:prstGeom prst="roundRect">
            <a:avLst>
              <a:gd name="adj" fmla="val 16667"/>
            </a:avLst>
          </a:prstGeom>
          <a:noFill/>
          <a:ln w="38100">
            <a:solidFill>
              <a:schemeClr val="tx1"/>
            </a:solidFill>
            <a:rou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defRPr/>
            </a:pPr>
            <a:endParaRPr lang="en-US" altLang="en-US" sz="1800">
              <a:latin typeface="Verdana" panose="020B0604030504040204" charset="0"/>
            </a:endParaRPr>
          </a:p>
        </p:txBody>
      </p:sp>
      <p:sp>
        <p:nvSpPr>
          <p:cNvPr id="2" name="Hộp Văn bản 1"/>
          <p:cNvSpPr txBox="1"/>
          <p:nvPr/>
        </p:nvSpPr>
        <p:spPr>
          <a:xfrm>
            <a:off x="2037034" y="1865545"/>
            <a:ext cx="1947669" cy="553998"/>
          </a:xfrm>
          <a:prstGeom prst="rect">
            <a:avLst/>
          </a:prstGeom>
          <a:noFill/>
        </p:spPr>
        <p:txBody>
          <a:bodyPr wrap="square" rtlCol="0">
            <a:spAutoFit/>
          </a:bodyPr>
          <a:lstStyle/>
          <a:p>
            <a:r>
              <a:rPr lang="en-US" sz="1600" b="1" dirty="0"/>
              <a:t>DNS</a:t>
            </a:r>
            <a:endParaRPr lang="en-US" sz="1600" b="1" dirty="0"/>
          </a:p>
          <a:p>
            <a:endParaRPr lang="vi-VN" dirty="0"/>
          </a:p>
        </p:txBody>
      </p:sp>
      <p:sp>
        <p:nvSpPr>
          <p:cNvPr id="6" name="Hộp Văn bản 5"/>
          <p:cNvSpPr txBox="1"/>
          <p:nvPr/>
        </p:nvSpPr>
        <p:spPr>
          <a:xfrm>
            <a:off x="999892" y="2419543"/>
            <a:ext cx="2743200" cy="1785104"/>
          </a:xfrm>
          <a:prstGeom prst="rect">
            <a:avLst/>
          </a:prstGeom>
          <a:noFill/>
        </p:spPr>
        <p:txBody>
          <a:bodyPr wrap="square" rtlCol="0">
            <a:spAutoFit/>
          </a:bodyPr>
          <a:lstStyle/>
          <a:p>
            <a:pPr marL="171450" indent="-171450" algn="just">
              <a:buFont typeface="Wingdings" panose="05000000000000000000" pitchFamily="2" charset="2"/>
              <a:buChar char="ü"/>
            </a:pPr>
            <a:r>
              <a:rPr lang="vi-VN" sz="1200" dirty="0"/>
              <a:t>DNS </a:t>
            </a:r>
            <a:r>
              <a:rPr lang="vi-VN" sz="1200" dirty="0" err="1"/>
              <a:t>là</a:t>
            </a:r>
            <a:r>
              <a:rPr lang="vi-VN" sz="1200" dirty="0"/>
              <a:t> </a:t>
            </a:r>
            <a:r>
              <a:rPr lang="vi-VN" sz="1200" dirty="0" err="1"/>
              <a:t>hệ</a:t>
            </a:r>
            <a:r>
              <a:rPr lang="vi-VN" sz="1200" dirty="0"/>
              <a:t> </a:t>
            </a:r>
            <a:r>
              <a:rPr lang="vi-VN" sz="1200" dirty="0" err="1"/>
              <a:t>thống</a:t>
            </a:r>
            <a:r>
              <a:rPr lang="vi-VN" sz="1200" dirty="0"/>
              <a:t> </a:t>
            </a:r>
            <a:r>
              <a:rPr lang="vi-VN" sz="1200" dirty="0" err="1"/>
              <a:t>quản</a:t>
            </a:r>
            <a:r>
              <a:rPr lang="vi-VN" sz="1200" dirty="0"/>
              <a:t> </a:t>
            </a:r>
            <a:r>
              <a:rPr lang="vi-VN" sz="1200" dirty="0" err="1"/>
              <a:t>lý</a:t>
            </a:r>
            <a:r>
              <a:rPr lang="vi-VN" sz="1200" dirty="0"/>
              <a:t> cơ </a:t>
            </a:r>
            <a:r>
              <a:rPr lang="vi-VN" sz="1200" dirty="0" err="1"/>
              <a:t>sở</a:t>
            </a:r>
            <a:r>
              <a:rPr lang="vi-VN" sz="1200" dirty="0"/>
              <a:t> </a:t>
            </a:r>
            <a:r>
              <a:rPr lang="vi-VN" sz="1200" dirty="0" err="1"/>
              <a:t>dữ</a:t>
            </a:r>
            <a:r>
              <a:rPr lang="vi-VN" sz="1200" dirty="0"/>
              <a:t> </a:t>
            </a:r>
            <a:r>
              <a:rPr lang="vi-VN" sz="1200" dirty="0" err="1"/>
              <a:t>liệu</a:t>
            </a:r>
            <a:r>
              <a:rPr lang="vi-VN" sz="1200" dirty="0"/>
              <a:t> phân </a:t>
            </a:r>
            <a:r>
              <a:rPr lang="vi-VN" sz="1200" dirty="0" err="1"/>
              <a:t>tán</a:t>
            </a:r>
            <a:r>
              <a:rPr lang="vi-VN" sz="1200" dirty="0"/>
              <a:t> </a:t>
            </a:r>
            <a:r>
              <a:rPr lang="vi-VN" sz="1200" dirty="0" err="1"/>
              <a:t>dựa</a:t>
            </a:r>
            <a:r>
              <a:rPr lang="vi-VN" sz="1200" dirty="0"/>
              <a:t> trên mô </a:t>
            </a:r>
            <a:r>
              <a:rPr lang="vi-VN" sz="1200" dirty="0" err="1"/>
              <a:t>hình</a:t>
            </a:r>
            <a:r>
              <a:rPr lang="vi-VN" sz="1200" dirty="0"/>
              <a:t> phân </a:t>
            </a:r>
            <a:r>
              <a:rPr lang="vi-VN" sz="1200" dirty="0" err="1"/>
              <a:t>cấp</a:t>
            </a:r>
            <a:r>
              <a:rPr lang="vi-VN" sz="1200" dirty="0"/>
              <a:t> </a:t>
            </a:r>
            <a:r>
              <a:rPr lang="vi-VN" sz="1200" dirty="0" err="1"/>
              <a:t>chủ</a:t>
            </a:r>
            <a:r>
              <a:rPr lang="vi-VN" sz="1200" dirty="0"/>
              <a:t>/</a:t>
            </a:r>
            <a:r>
              <a:rPr lang="vi-VN" sz="1200" dirty="0" err="1"/>
              <a:t>khách</a:t>
            </a:r>
            <a:r>
              <a:rPr lang="vi-VN" sz="1200" dirty="0"/>
              <a:t> </a:t>
            </a:r>
            <a:r>
              <a:rPr lang="vi-VN" sz="1200" dirty="0" err="1"/>
              <a:t>để</a:t>
            </a:r>
            <a:r>
              <a:rPr lang="vi-VN" sz="1200" dirty="0"/>
              <a:t> </a:t>
            </a:r>
            <a:r>
              <a:rPr lang="vi-VN" sz="1200" dirty="0" err="1"/>
              <a:t>chuyển</a:t>
            </a:r>
            <a:r>
              <a:rPr lang="vi-VN" sz="1200" dirty="0"/>
              <a:t> </a:t>
            </a:r>
            <a:r>
              <a:rPr lang="vi-VN" sz="1200" dirty="0" err="1"/>
              <a:t>đổi</a:t>
            </a:r>
            <a:r>
              <a:rPr lang="vi-VN" sz="1200" dirty="0"/>
              <a:t> tên </a:t>
            </a:r>
            <a:r>
              <a:rPr lang="vi-VN" sz="1200" dirty="0" err="1"/>
              <a:t>máy</a:t>
            </a:r>
            <a:r>
              <a:rPr lang="vi-VN" sz="1200" dirty="0"/>
              <a:t> </a:t>
            </a:r>
            <a:r>
              <a:rPr lang="vi-VN" sz="1200" dirty="0" err="1"/>
              <a:t>chủ</a:t>
            </a:r>
            <a:r>
              <a:rPr lang="vi-VN" sz="1200" dirty="0"/>
              <a:t> hay tên </a:t>
            </a:r>
            <a:r>
              <a:rPr lang="vi-VN" sz="1200" dirty="0" err="1"/>
              <a:t>miền</a:t>
            </a:r>
            <a:r>
              <a:rPr lang="vi-VN" sz="1200" dirty="0"/>
              <a:t> </a:t>
            </a:r>
            <a:r>
              <a:rPr lang="vi-VN" sz="1200" dirty="0" err="1"/>
              <a:t>thành</a:t>
            </a:r>
            <a:r>
              <a:rPr lang="vi-VN" sz="1200" dirty="0"/>
              <a:t> </a:t>
            </a:r>
            <a:r>
              <a:rPr lang="vi-VN" sz="1200" dirty="0" err="1"/>
              <a:t>địa</a:t>
            </a:r>
            <a:r>
              <a:rPr lang="vi-VN" sz="1200" dirty="0"/>
              <a:t> </a:t>
            </a:r>
            <a:r>
              <a:rPr lang="vi-VN" sz="1200" dirty="0" err="1"/>
              <a:t>chỉ</a:t>
            </a:r>
            <a:r>
              <a:rPr lang="vi-VN" sz="1200" dirty="0"/>
              <a:t> </a:t>
            </a:r>
            <a:r>
              <a:rPr lang="vi-VN" sz="1200" dirty="0" err="1"/>
              <a:t>mạng</a:t>
            </a:r>
            <a:r>
              <a:rPr lang="vi-VN" sz="1200" dirty="0"/>
              <a:t> </a:t>
            </a:r>
            <a:r>
              <a:rPr lang="vi-VN" sz="1200" dirty="0" err="1"/>
              <a:t>Internet</a:t>
            </a:r>
            <a:r>
              <a:rPr lang="vi-VN" sz="1200" dirty="0"/>
              <a:t>. </a:t>
            </a:r>
            <a:endParaRPr lang="vi-VN" sz="1200" dirty="0"/>
          </a:p>
          <a:p>
            <a:pPr marL="171450" indent="-171450" algn="just">
              <a:buFont typeface="Wingdings" panose="05000000000000000000" pitchFamily="2" charset="2"/>
              <a:buChar char="ü"/>
            </a:pPr>
            <a:r>
              <a:rPr lang="vi-VN" sz="1200" dirty="0"/>
              <a:t>Khi </a:t>
            </a:r>
            <a:r>
              <a:rPr lang="vi-VN" sz="1200" dirty="0" err="1"/>
              <a:t>người</a:t>
            </a:r>
            <a:r>
              <a:rPr lang="vi-VN" sz="1200" dirty="0"/>
              <a:t> </a:t>
            </a:r>
            <a:r>
              <a:rPr lang="vi-VN" sz="1200" dirty="0" err="1"/>
              <a:t>dùng</a:t>
            </a:r>
            <a:r>
              <a:rPr lang="vi-VN" sz="1200" dirty="0"/>
              <a:t> truy </a:t>
            </a:r>
            <a:r>
              <a:rPr lang="vi-VN" sz="1200" dirty="0" err="1"/>
              <a:t>cập</a:t>
            </a:r>
            <a:r>
              <a:rPr lang="vi-VN" sz="1200" dirty="0"/>
              <a:t> </a:t>
            </a:r>
            <a:r>
              <a:rPr lang="vi-VN" sz="1200" dirty="0" err="1"/>
              <a:t>tài</a:t>
            </a:r>
            <a:r>
              <a:rPr lang="vi-VN" sz="1200" dirty="0"/>
              <a:t> nguyên </a:t>
            </a:r>
            <a:r>
              <a:rPr lang="vi-VN" sz="1200" dirty="0" err="1"/>
              <a:t>mạng</a:t>
            </a:r>
            <a:r>
              <a:rPr lang="vi-VN" sz="1200" dirty="0"/>
              <a:t>, </a:t>
            </a:r>
            <a:r>
              <a:rPr lang="vi-VN" sz="1200" dirty="0" err="1"/>
              <a:t>dịch</a:t>
            </a:r>
            <a:r>
              <a:rPr lang="vi-VN" sz="1200" dirty="0"/>
              <a:t> </a:t>
            </a:r>
            <a:r>
              <a:rPr lang="vi-VN" sz="1200" dirty="0" err="1"/>
              <a:t>vụ</a:t>
            </a:r>
            <a:r>
              <a:rPr lang="vi-VN" sz="1200" dirty="0"/>
              <a:t> DNS trên </a:t>
            </a:r>
            <a:r>
              <a:rPr lang="vi-VN" sz="1200" dirty="0" err="1"/>
              <a:t>máy</a:t>
            </a:r>
            <a:r>
              <a:rPr lang="vi-VN" sz="1200" dirty="0"/>
              <a:t> </a:t>
            </a:r>
            <a:r>
              <a:rPr lang="vi-VN" sz="1200" dirty="0" err="1"/>
              <a:t>tính</a:t>
            </a:r>
            <a:r>
              <a:rPr lang="vi-VN" sz="1200" dirty="0"/>
              <a:t> </a:t>
            </a:r>
            <a:r>
              <a:rPr lang="vi-VN" sz="1200" dirty="0" err="1"/>
              <a:t>sẽ</a:t>
            </a:r>
            <a:r>
              <a:rPr lang="vi-VN" sz="1200" dirty="0"/>
              <a:t> </a:t>
            </a:r>
            <a:r>
              <a:rPr lang="vi-VN" sz="1200" dirty="0" err="1"/>
              <a:t>xác</a:t>
            </a:r>
            <a:r>
              <a:rPr lang="vi-VN" sz="1200" dirty="0"/>
              <a:t> </a:t>
            </a:r>
            <a:r>
              <a:rPr lang="vi-VN" sz="1200" dirty="0" err="1"/>
              <a:t>định</a:t>
            </a:r>
            <a:r>
              <a:rPr lang="vi-VN" sz="1200" dirty="0"/>
              <a:t> </a:t>
            </a:r>
            <a:r>
              <a:rPr lang="vi-VN" sz="1200" dirty="0" err="1"/>
              <a:t>vị</a:t>
            </a:r>
            <a:r>
              <a:rPr lang="vi-VN" sz="1200" dirty="0"/>
              <a:t> </a:t>
            </a:r>
            <a:r>
              <a:rPr lang="vi-VN" sz="1200" dirty="0" err="1"/>
              <a:t>trí</a:t>
            </a:r>
            <a:r>
              <a:rPr lang="vi-VN" sz="1200" dirty="0"/>
              <a:t> </a:t>
            </a:r>
            <a:r>
              <a:rPr lang="vi-VN" sz="1200" dirty="0" err="1"/>
              <a:t>vật</a:t>
            </a:r>
            <a:r>
              <a:rPr lang="vi-VN" sz="1200" dirty="0"/>
              <a:t> </a:t>
            </a:r>
            <a:r>
              <a:rPr lang="vi-VN" sz="1200" dirty="0" err="1"/>
              <a:t>lí</a:t>
            </a:r>
            <a:r>
              <a:rPr lang="vi-VN" sz="1200" dirty="0"/>
              <a:t> </a:t>
            </a:r>
            <a:r>
              <a:rPr lang="vi-VN" sz="1200" dirty="0" err="1"/>
              <a:t>của</a:t>
            </a:r>
            <a:r>
              <a:rPr lang="vi-VN" sz="1200" dirty="0"/>
              <a:t> </a:t>
            </a:r>
            <a:r>
              <a:rPr lang="vi-VN" sz="1200" dirty="0" err="1"/>
              <a:t>máy</a:t>
            </a:r>
            <a:r>
              <a:rPr lang="vi-VN" sz="1200" dirty="0"/>
              <a:t> </a:t>
            </a:r>
            <a:r>
              <a:rPr lang="vi-VN" sz="1200" dirty="0" err="1"/>
              <a:t>tính</a:t>
            </a:r>
            <a:r>
              <a:rPr lang="vi-VN" sz="1200" dirty="0"/>
              <a:t> </a:t>
            </a:r>
            <a:r>
              <a:rPr lang="vi-VN" sz="1200" dirty="0" err="1"/>
              <a:t>chứa</a:t>
            </a:r>
            <a:r>
              <a:rPr lang="vi-VN" sz="1200" dirty="0"/>
              <a:t> </a:t>
            </a:r>
            <a:r>
              <a:rPr lang="vi-VN" sz="1200" dirty="0" err="1"/>
              <a:t>nội</a:t>
            </a:r>
            <a:r>
              <a:rPr lang="vi-VN" sz="1200" dirty="0"/>
              <a:t> dung </a:t>
            </a:r>
            <a:r>
              <a:rPr lang="vi-VN" sz="1200" dirty="0" err="1"/>
              <a:t>muốn</a:t>
            </a:r>
            <a:r>
              <a:rPr lang="vi-VN" sz="1200" dirty="0"/>
              <a:t> truy </a:t>
            </a:r>
            <a:r>
              <a:rPr lang="vi-VN" sz="1200" dirty="0" err="1"/>
              <a:t>cập</a:t>
            </a:r>
            <a:endParaRPr lang="vi-VN" sz="1200" dirty="0"/>
          </a:p>
        </p:txBody>
      </p:sp>
      <p:sp>
        <p:nvSpPr>
          <p:cNvPr id="8" name="AutoShape 5"/>
          <p:cNvSpPr>
            <a:spLocks noChangeArrowheads="1"/>
          </p:cNvSpPr>
          <p:nvPr/>
        </p:nvSpPr>
        <p:spPr bwMode="auto">
          <a:xfrm>
            <a:off x="4880595" y="1768478"/>
            <a:ext cx="2943923" cy="2797946"/>
          </a:xfrm>
          <a:prstGeom prst="roundRect">
            <a:avLst>
              <a:gd name="adj" fmla="val 16667"/>
            </a:avLst>
          </a:prstGeom>
          <a:noFill/>
          <a:ln w="38100">
            <a:solidFill>
              <a:schemeClr val="tx1"/>
            </a:solidFill>
            <a:rou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defRPr/>
            </a:pPr>
            <a:endParaRPr lang="en-US" altLang="en-US" sz="1800">
              <a:latin typeface="Verdana" panose="020B0604030504040204" charset="0"/>
            </a:endParaRPr>
          </a:p>
        </p:txBody>
      </p:sp>
      <p:sp>
        <p:nvSpPr>
          <p:cNvPr id="9" name="Hộp Văn bản 8"/>
          <p:cNvSpPr txBox="1"/>
          <p:nvPr/>
        </p:nvSpPr>
        <p:spPr>
          <a:xfrm>
            <a:off x="6070059" y="1865545"/>
            <a:ext cx="1947669" cy="553998"/>
          </a:xfrm>
          <a:prstGeom prst="rect">
            <a:avLst/>
          </a:prstGeom>
          <a:noFill/>
        </p:spPr>
        <p:txBody>
          <a:bodyPr wrap="square" rtlCol="0">
            <a:spAutoFit/>
          </a:bodyPr>
          <a:lstStyle/>
          <a:p>
            <a:r>
              <a:rPr lang="en-US" sz="1600" b="1" dirty="0"/>
              <a:t>DHCP</a:t>
            </a:r>
            <a:endParaRPr lang="en-US" sz="1600" b="1" dirty="0"/>
          </a:p>
          <a:p>
            <a:endParaRPr lang="vi-VN" dirty="0"/>
          </a:p>
        </p:txBody>
      </p:sp>
      <p:sp>
        <p:nvSpPr>
          <p:cNvPr id="12" name="Hộp Văn bản 11"/>
          <p:cNvSpPr txBox="1"/>
          <p:nvPr/>
        </p:nvSpPr>
        <p:spPr>
          <a:xfrm>
            <a:off x="4992108" y="2419543"/>
            <a:ext cx="2743200" cy="2123658"/>
          </a:xfrm>
          <a:prstGeom prst="rect">
            <a:avLst/>
          </a:prstGeom>
          <a:noFill/>
        </p:spPr>
        <p:txBody>
          <a:bodyPr wrap="square" rtlCol="0">
            <a:spAutoFit/>
          </a:bodyPr>
          <a:lstStyle/>
          <a:p>
            <a:pPr marL="171450" indent="-171450" algn="just">
              <a:buFont typeface="Wingdings" panose="05000000000000000000" pitchFamily="2" charset="2"/>
              <a:buChar char="ü"/>
            </a:pPr>
            <a:r>
              <a:rPr lang="vi-VN" sz="1200" dirty="0"/>
              <a:t>DHCP </a:t>
            </a:r>
            <a:r>
              <a:rPr lang="vi-VN" sz="1200" dirty="0" err="1"/>
              <a:t>là</a:t>
            </a:r>
            <a:r>
              <a:rPr lang="vi-VN" sz="1200" dirty="0"/>
              <a:t> </a:t>
            </a:r>
            <a:r>
              <a:rPr lang="vi-VN" sz="1200" dirty="0" err="1"/>
              <a:t>yếu</a:t>
            </a:r>
            <a:r>
              <a:rPr lang="vi-VN" sz="1200" dirty="0"/>
              <a:t> </a:t>
            </a:r>
            <a:r>
              <a:rPr lang="vi-VN" sz="1200" dirty="0" err="1"/>
              <a:t>tố</a:t>
            </a:r>
            <a:r>
              <a:rPr lang="vi-VN" sz="1200" dirty="0"/>
              <a:t> </a:t>
            </a:r>
            <a:r>
              <a:rPr lang="vi-VN" sz="1200" dirty="0" err="1"/>
              <a:t>cần</a:t>
            </a:r>
            <a:r>
              <a:rPr lang="vi-VN" sz="1200" dirty="0"/>
              <a:t> </a:t>
            </a:r>
            <a:r>
              <a:rPr lang="vi-VN" sz="1200" dirty="0" err="1"/>
              <a:t>thiết</a:t>
            </a:r>
            <a:r>
              <a:rPr lang="vi-VN" sz="1200" dirty="0"/>
              <a:t> </a:t>
            </a:r>
            <a:r>
              <a:rPr lang="vi-VN" sz="1200" dirty="0" err="1"/>
              <a:t>quyết</a:t>
            </a:r>
            <a:r>
              <a:rPr lang="vi-VN" sz="1200" dirty="0"/>
              <a:t> </a:t>
            </a:r>
            <a:r>
              <a:rPr lang="vi-VN" sz="1200" dirty="0" err="1"/>
              <a:t>định</a:t>
            </a:r>
            <a:r>
              <a:rPr lang="vi-VN" sz="1200" dirty="0"/>
              <a:t> </a:t>
            </a:r>
            <a:r>
              <a:rPr lang="vi-VN" sz="1200" dirty="0" err="1"/>
              <a:t>số</a:t>
            </a:r>
            <a:r>
              <a:rPr lang="vi-VN" sz="1200" dirty="0"/>
              <a:t> </a:t>
            </a:r>
            <a:r>
              <a:rPr lang="vi-VN" sz="1200" dirty="0" err="1"/>
              <a:t>lượng</a:t>
            </a:r>
            <a:r>
              <a:rPr lang="vi-VN" sz="1200" dirty="0"/>
              <a:t> </a:t>
            </a:r>
            <a:r>
              <a:rPr lang="vi-VN" sz="1200" dirty="0" err="1"/>
              <a:t>thiết</a:t>
            </a:r>
            <a:r>
              <a:rPr lang="vi-VN" sz="1200" dirty="0"/>
              <a:t> </a:t>
            </a:r>
            <a:r>
              <a:rPr lang="vi-VN" sz="1200" dirty="0" err="1"/>
              <a:t>bị</a:t>
            </a:r>
            <a:r>
              <a:rPr lang="vi-VN" sz="1200" dirty="0"/>
              <a:t> </a:t>
            </a:r>
            <a:r>
              <a:rPr lang="vi-VN" sz="1200" dirty="0" err="1"/>
              <a:t>có</a:t>
            </a:r>
            <a:r>
              <a:rPr lang="vi-VN" sz="1200" dirty="0"/>
              <a:t> </a:t>
            </a:r>
            <a:r>
              <a:rPr lang="vi-VN" sz="1200" dirty="0" err="1"/>
              <a:t>thể</a:t>
            </a:r>
            <a:r>
              <a:rPr lang="vi-VN" sz="1200" dirty="0"/>
              <a:t> </a:t>
            </a:r>
            <a:r>
              <a:rPr lang="vi-VN" sz="1200" dirty="0" err="1"/>
              <a:t>kết</a:t>
            </a:r>
            <a:r>
              <a:rPr lang="vi-VN" sz="1200" dirty="0"/>
              <a:t> </a:t>
            </a:r>
            <a:r>
              <a:rPr lang="vi-VN" sz="1200" dirty="0" err="1"/>
              <a:t>nối</a:t>
            </a:r>
            <a:r>
              <a:rPr lang="vi-VN" sz="1200" dirty="0"/>
              <a:t> </a:t>
            </a:r>
            <a:r>
              <a:rPr lang="vi-VN" sz="1200" dirty="0" err="1"/>
              <a:t>vào</a:t>
            </a:r>
            <a:r>
              <a:rPr lang="vi-VN" sz="1200" dirty="0"/>
              <a:t> </a:t>
            </a:r>
            <a:r>
              <a:rPr lang="vi-VN" sz="1200" dirty="0" err="1"/>
              <a:t>một</a:t>
            </a:r>
            <a:r>
              <a:rPr lang="vi-VN" sz="1200" dirty="0"/>
              <a:t> </a:t>
            </a:r>
            <a:r>
              <a:rPr lang="vi-VN" sz="1200" dirty="0" err="1"/>
              <a:t>mạng</a:t>
            </a:r>
            <a:r>
              <a:rPr lang="vi-VN" sz="1200" dirty="0"/>
              <a:t>. </a:t>
            </a:r>
            <a:r>
              <a:rPr lang="vi-VN" sz="1200" dirty="0" err="1"/>
              <a:t>Nó</a:t>
            </a:r>
            <a:r>
              <a:rPr lang="vi-VN" sz="1200" dirty="0"/>
              <a:t> </a:t>
            </a:r>
            <a:r>
              <a:rPr lang="vi-VN" sz="1200" dirty="0" err="1"/>
              <a:t>đảm</a:t>
            </a:r>
            <a:r>
              <a:rPr lang="vi-VN" sz="1200" dirty="0"/>
              <a:t> </a:t>
            </a:r>
            <a:r>
              <a:rPr lang="vi-VN" sz="1200" dirty="0" err="1"/>
              <a:t>bảo</a:t>
            </a:r>
            <a:r>
              <a:rPr lang="vi-VN" sz="1200" dirty="0"/>
              <a:t> </a:t>
            </a:r>
            <a:r>
              <a:rPr lang="vi-VN" sz="1200" dirty="0" err="1"/>
              <a:t>tất</a:t>
            </a:r>
            <a:r>
              <a:rPr lang="vi-VN" sz="1200" dirty="0"/>
              <a:t> </a:t>
            </a:r>
            <a:r>
              <a:rPr lang="vi-VN" sz="1200" dirty="0" err="1"/>
              <a:t>cả</a:t>
            </a:r>
            <a:r>
              <a:rPr lang="vi-VN" sz="1200" dirty="0"/>
              <a:t> </a:t>
            </a:r>
            <a:r>
              <a:rPr lang="vi-VN" sz="1200" dirty="0" err="1"/>
              <a:t>các</a:t>
            </a:r>
            <a:r>
              <a:rPr lang="vi-VN" sz="1200" dirty="0"/>
              <a:t> </a:t>
            </a:r>
            <a:r>
              <a:rPr lang="vi-VN" sz="1200" dirty="0" err="1"/>
              <a:t>thiết</a:t>
            </a:r>
            <a:r>
              <a:rPr lang="vi-VN" sz="1200" dirty="0"/>
              <a:t> </a:t>
            </a:r>
            <a:r>
              <a:rPr lang="vi-VN" sz="1200" dirty="0" err="1"/>
              <a:t>bị</a:t>
            </a:r>
            <a:r>
              <a:rPr lang="vi-VN" sz="1200" dirty="0"/>
              <a:t> </a:t>
            </a:r>
            <a:r>
              <a:rPr lang="vi-VN" sz="1200" dirty="0" err="1"/>
              <a:t>mạng</a:t>
            </a:r>
            <a:r>
              <a:rPr lang="vi-VN" sz="1200" dirty="0"/>
              <a:t> </a:t>
            </a:r>
            <a:r>
              <a:rPr lang="vi-VN" sz="1200" dirty="0" err="1"/>
              <a:t>đều</a:t>
            </a:r>
            <a:r>
              <a:rPr lang="vi-VN" sz="1200" dirty="0"/>
              <a:t> </a:t>
            </a:r>
            <a:r>
              <a:rPr lang="vi-VN" sz="1200" dirty="0" err="1"/>
              <a:t>sở</a:t>
            </a:r>
            <a:r>
              <a:rPr lang="vi-VN" sz="1200" dirty="0"/>
              <a:t> </a:t>
            </a:r>
            <a:r>
              <a:rPr lang="vi-VN" sz="1200" dirty="0" err="1"/>
              <a:t>hữu</a:t>
            </a:r>
            <a:r>
              <a:rPr lang="vi-VN" sz="1200" dirty="0"/>
              <a:t> </a:t>
            </a:r>
            <a:r>
              <a:rPr lang="vi-VN" sz="1200" dirty="0" err="1"/>
              <a:t>một</a:t>
            </a:r>
            <a:r>
              <a:rPr lang="vi-VN" sz="1200" dirty="0"/>
              <a:t> </a:t>
            </a:r>
            <a:r>
              <a:rPr lang="vi-VN" sz="1200" dirty="0" err="1"/>
              <a:t>địa</a:t>
            </a:r>
            <a:r>
              <a:rPr lang="vi-VN" sz="1200" dirty="0"/>
              <a:t> </a:t>
            </a:r>
            <a:r>
              <a:rPr lang="vi-VN" sz="1200" dirty="0" err="1"/>
              <a:t>chỉ</a:t>
            </a:r>
            <a:r>
              <a:rPr lang="vi-VN" sz="1200" dirty="0"/>
              <a:t> IP riêng </a:t>
            </a:r>
            <a:r>
              <a:rPr lang="vi-VN" sz="1200" dirty="0" err="1"/>
              <a:t>biệt</a:t>
            </a:r>
            <a:r>
              <a:rPr lang="vi-VN" sz="1200" dirty="0"/>
              <a:t>, không </a:t>
            </a:r>
            <a:r>
              <a:rPr lang="vi-VN" sz="1200" dirty="0" err="1"/>
              <a:t>trùng</a:t>
            </a:r>
            <a:r>
              <a:rPr lang="vi-VN" sz="1200" dirty="0"/>
              <a:t> nhau. </a:t>
            </a:r>
            <a:endParaRPr lang="vi-VN" sz="1200" dirty="0"/>
          </a:p>
          <a:p>
            <a:pPr marL="171450" indent="-171450" algn="just">
              <a:buFont typeface="Wingdings" panose="05000000000000000000" pitchFamily="2" charset="2"/>
              <a:buChar char="ü"/>
            </a:pPr>
            <a:r>
              <a:rPr lang="vi-VN" sz="1200" dirty="0"/>
              <a:t>DHCP </a:t>
            </a:r>
            <a:r>
              <a:rPr lang="vi-VN" sz="1200" dirty="0" err="1"/>
              <a:t>là</a:t>
            </a:r>
            <a:r>
              <a:rPr lang="vi-VN" sz="1200" dirty="0"/>
              <a:t> </a:t>
            </a:r>
            <a:r>
              <a:rPr lang="vi-VN" sz="1200" dirty="0" err="1"/>
              <a:t>một</a:t>
            </a:r>
            <a:r>
              <a:rPr lang="vi-VN" sz="1200" dirty="0"/>
              <a:t> </a:t>
            </a:r>
            <a:r>
              <a:rPr lang="vi-VN" sz="1200" dirty="0" err="1"/>
              <a:t>thuận</a:t>
            </a:r>
            <a:r>
              <a:rPr lang="vi-VN" sz="1200" dirty="0"/>
              <a:t> </a:t>
            </a:r>
            <a:r>
              <a:rPr lang="vi-VN" sz="1200" dirty="0" err="1"/>
              <a:t>lới</a:t>
            </a:r>
            <a:r>
              <a:rPr lang="vi-VN" sz="1200" dirty="0"/>
              <a:t> </a:t>
            </a:r>
            <a:r>
              <a:rPr lang="vi-VN" sz="1200" dirty="0" err="1"/>
              <a:t>rất</a:t>
            </a:r>
            <a:r>
              <a:rPr lang="vi-VN" sz="1200" dirty="0"/>
              <a:t> </a:t>
            </a:r>
            <a:r>
              <a:rPr lang="vi-VN" sz="1200" dirty="0" err="1"/>
              <a:t>lớn</a:t>
            </a:r>
            <a:r>
              <a:rPr lang="vi-VN" sz="1200" dirty="0"/>
              <a:t> </a:t>
            </a:r>
            <a:r>
              <a:rPr lang="vi-VN" sz="1200" dirty="0" err="1"/>
              <a:t>đối</a:t>
            </a:r>
            <a:r>
              <a:rPr lang="vi-VN" sz="1200" dirty="0"/>
              <a:t> </a:t>
            </a:r>
            <a:r>
              <a:rPr lang="vi-VN" sz="1200" dirty="0" err="1"/>
              <a:t>với</a:t>
            </a:r>
            <a:r>
              <a:rPr lang="vi-VN" sz="1200" dirty="0"/>
              <a:t> </a:t>
            </a:r>
            <a:r>
              <a:rPr lang="vi-VN" sz="1200" dirty="0" err="1"/>
              <a:t>người</a:t>
            </a:r>
            <a:r>
              <a:rPr lang="vi-VN" sz="1200" dirty="0"/>
              <a:t> </a:t>
            </a:r>
            <a:r>
              <a:rPr lang="vi-VN" sz="1200" dirty="0" err="1"/>
              <a:t>điều</a:t>
            </a:r>
            <a:r>
              <a:rPr lang="vi-VN" sz="1200" dirty="0"/>
              <a:t> </a:t>
            </a:r>
            <a:r>
              <a:rPr lang="vi-VN" sz="1200" dirty="0" err="1"/>
              <a:t>hành</a:t>
            </a:r>
            <a:r>
              <a:rPr lang="vi-VN" sz="1200" dirty="0"/>
              <a:t> </a:t>
            </a:r>
            <a:r>
              <a:rPr lang="vi-VN" sz="1200" dirty="0" err="1"/>
              <a:t>mạng</a:t>
            </a:r>
            <a:r>
              <a:rPr lang="vi-VN" sz="1200" dirty="0"/>
              <a:t>. </a:t>
            </a:r>
            <a:r>
              <a:rPr lang="vi-VN" sz="1200" dirty="0" err="1"/>
              <a:t>Nó</a:t>
            </a:r>
            <a:r>
              <a:rPr lang="vi-VN" sz="1200" dirty="0"/>
              <a:t> </a:t>
            </a:r>
            <a:r>
              <a:rPr lang="vi-VN" sz="1200" dirty="0" err="1"/>
              <a:t>làm</a:t>
            </a:r>
            <a:r>
              <a:rPr lang="vi-VN" sz="1200" dirty="0"/>
              <a:t> yên tâm </a:t>
            </a:r>
            <a:r>
              <a:rPr lang="vi-VN" sz="1200" dirty="0" err="1"/>
              <a:t>về</a:t>
            </a:r>
            <a:r>
              <a:rPr lang="vi-VN" sz="1200" dirty="0"/>
              <a:t> </a:t>
            </a:r>
            <a:r>
              <a:rPr lang="vi-VN" sz="1200" dirty="0" err="1"/>
              <a:t>các</a:t>
            </a:r>
            <a:r>
              <a:rPr lang="vi-VN" sz="1200" dirty="0"/>
              <a:t> </a:t>
            </a:r>
            <a:r>
              <a:rPr lang="vi-VN" sz="1200" dirty="0" err="1"/>
              <a:t>vấn</a:t>
            </a:r>
            <a:r>
              <a:rPr lang="vi-VN" sz="1200" dirty="0"/>
              <a:t> </a:t>
            </a:r>
            <a:r>
              <a:rPr lang="vi-VN" sz="1200" dirty="0" err="1"/>
              <a:t>đề</a:t>
            </a:r>
            <a:r>
              <a:rPr lang="vi-VN" sz="1200" dirty="0"/>
              <a:t> </a:t>
            </a:r>
            <a:r>
              <a:rPr lang="vi-VN" sz="1200" dirty="0" err="1"/>
              <a:t>cố</a:t>
            </a:r>
            <a:r>
              <a:rPr lang="vi-VN" sz="1200" dirty="0"/>
              <a:t> </a:t>
            </a:r>
            <a:r>
              <a:rPr lang="vi-VN" sz="1200" dirty="0" err="1"/>
              <a:t>hữu</a:t>
            </a:r>
            <a:r>
              <a:rPr lang="vi-VN" sz="1200" dirty="0"/>
              <a:t> </a:t>
            </a:r>
            <a:r>
              <a:rPr lang="vi-VN" sz="1200" dirty="0" err="1"/>
              <a:t>phát</a:t>
            </a:r>
            <a:r>
              <a:rPr lang="vi-VN" sz="1200" dirty="0"/>
              <a:t> sinh khi </a:t>
            </a:r>
            <a:r>
              <a:rPr lang="vi-VN" sz="1200" dirty="0" err="1"/>
              <a:t>phải</a:t>
            </a:r>
            <a:r>
              <a:rPr lang="vi-VN" sz="1200" dirty="0"/>
              <a:t> khai </a:t>
            </a:r>
            <a:r>
              <a:rPr lang="vi-VN" sz="1200" dirty="0" err="1"/>
              <a:t>báo</a:t>
            </a:r>
            <a:r>
              <a:rPr lang="vi-VN" sz="1200" dirty="0"/>
              <a:t> </a:t>
            </a:r>
            <a:r>
              <a:rPr lang="vi-VN" sz="1200" dirty="0" err="1"/>
              <a:t>cấu</a:t>
            </a:r>
            <a:r>
              <a:rPr lang="vi-VN" sz="1200" dirty="0"/>
              <a:t> </a:t>
            </a:r>
            <a:r>
              <a:rPr lang="vi-VN" sz="1200" dirty="0" err="1"/>
              <a:t>hình</a:t>
            </a:r>
            <a:r>
              <a:rPr lang="vi-VN" sz="1200" dirty="0"/>
              <a:t> </a:t>
            </a:r>
            <a:r>
              <a:rPr lang="vi-VN" sz="1200" dirty="0" err="1"/>
              <a:t>thủ</a:t>
            </a:r>
            <a:r>
              <a:rPr lang="vi-VN" sz="1200" dirty="0"/>
              <a:t> công</a:t>
            </a:r>
            <a:endParaRPr lang="vi-VN" sz="1200" dirty="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6" grpId="0"/>
      <p:bldP spid="8" grpId="0" animBg="1"/>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pSp>
        <p:nvGrpSpPr>
          <p:cNvPr id="4" name="Group 3"/>
          <p:cNvGrpSpPr/>
          <p:nvPr/>
        </p:nvGrpSpPr>
        <p:grpSpPr bwMode="auto">
          <a:xfrm>
            <a:off x="223874" y="438615"/>
            <a:ext cx="3939952" cy="5189034"/>
            <a:chOff x="720" y="1296"/>
            <a:chExt cx="1367" cy="2542"/>
          </a:xfrm>
        </p:grpSpPr>
        <p:sp>
          <p:nvSpPr>
            <p:cNvPr id="5" name="AutoShape 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6" name="AutoShape 5"/>
            <p:cNvSpPr>
              <a:spLocks noChangeArrowheads="1"/>
            </p:cNvSpPr>
            <p:nvPr/>
          </p:nvSpPr>
          <p:spPr bwMode="gray">
            <a:xfrm>
              <a:off x="741" y="1495"/>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7" name="AutoShape 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8" name="AutoShape 7"/>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9" name="AutoShape 8"/>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10" name="AutoShape 9"/>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grpSp>
          <p:nvGrpSpPr>
            <p:cNvPr id="11" name="Group 10"/>
            <p:cNvGrpSpPr/>
            <p:nvPr/>
          </p:nvGrpSpPr>
          <p:grpSpPr bwMode="auto">
            <a:xfrm>
              <a:off x="1189" y="1296"/>
              <a:ext cx="405" cy="405"/>
              <a:chOff x="1289" y="582"/>
              <a:chExt cx="668" cy="668"/>
            </a:xfrm>
          </p:grpSpPr>
          <p:sp>
            <p:nvSpPr>
              <p:cNvPr id="16" name="Oval 11"/>
              <p:cNvSpPr>
                <a:spLocks noChangeArrowheads="1"/>
              </p:cNvSpPr>
              <p:nvPr/>
            </p:nvSpPr>
            <p:spPr bwMode="gray">
              <a:xfrm>
                <a:off x="1289" y="582"/>
                <a:ext cx="668" cy="668"/>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17" name="Oval 12"/>
              <p:cNvSpPr>
                <a:spLocks noChangeArrowheads="1"/>
              </p:cNvSpPr>
              <p:nvPr/>
            </p:nvSpPr>
            <p:spPr bwMode="gray">
              <a:xfrm>
                <a:off x="1296" y="587"/>
                <a:ext cx="647"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18" name="Oval 13"/>
              <p:cNvSpPr>
                <a:spLocks noChangeArrowheads="1"/>
              </p:cNvSpPr>
              <p:nvPr/>
            </p:nvSpPr>
            <p:spPr bwMode="gray">
              <a:xfrm>
                <a:off x="1304" y="590"/>
                <a:ext cx="632" cy="632"/>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19" name="Oval 14"/>
              <p:cNvSpPr>
                <a:spLocks noChangeArrowheads="1"/>
              </p:cNvSpPr>
              <p:nvPr/>
            </p:nvSpPr>
            <p:spPr bwMode="gray">
              <a:xfrm>
                <a:off x="1310"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20" name="Oval 15"/>
              <p:cNvSpPr>
                <a:spLocks noChangeArrowheads="1"/>
              </p:cNvSpPr>
              <p:nvPr/>
            </p:nvSpPr>
            <p:spPr bwMode="gray">
              <a:xfrm>
                <a:off x="1347" y="613"/>
                <a:ext cx="533" cy="478"/>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grpSp>
        <p:sp>
          <p:nvSpPr>
            <p:cNvPr id="12" name="Text Box 16"/>
            <p:cNvSpPr txBox="1">
              <a:spLocks noChangeArrowheads="1"/>
            </p:cNvSpPr>
            <p:nvPr/>
          </p:nvSpPr>
          <p:spPr bwMode="gray">
            <a:xfrm>
              <a:off x="1177" y="1396"/>
              <a:ext cx="429"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defRPr/>
              </a:pPr>
              <a:r>
                <a:rPr lang="en-US" altLang="en-US" sz="1800" dirty="0">
                  <a:solidFill>
                    <a:srgbClr val="000000"/>
                  </a:solidFill>
                </a:rPr>
                <a:t>Windows</a:t>
              </a:r>
              <a:endParaRPr lang="en-US" altLang="en-US" sz="1800" dirty="0"/>
            </a:p>
          </p:txBody>
        </p:sp>
        <p:sp>
          <p:nvSpPr>
            <p:cNvPr id="15" name="Text Box 17"/>
            <p:cNvSpPr txBox="1">
              <a:spLocks noChangeArrowheads="1"/>
            </p:cNvSpPr>
            <p:nvPr/>
          </p:nvSpPr>
          <p:spPr bwMode="gray">
            <a:xfrm>
              <a:off x="768" y="1776"/>
              <a:ext cx="129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r>
                <a:rPr lang="en-US" altLang="en-US" sz="1400" dirty="0">
                  <a:solidFill>
                    <a:srgbClr val="000000"/>
                  </a:solidFill>
                  <a:latin typeface="Verdana" panose="020B0604030504040204" charset="0"/>
                </a:rPr>
                <a:t>.</a:t>
              </a:r>
              <a:endParaRPr lang="en-US" altLang="en-US" sz="1800" dirty="0"/>
            </a:p>
          </p:txBody>
        </p:sp>
      </p:grpSp>
      <p:grpSp>
        <p:nvGrpSpPr>
          <p:cNvPr id="21" name="Group 18"/>
          <p:cNvGrpSpPr/>
          <p:nvPr/>
        </p:nvGrpSpPr>
        <p:grpSpPr bwMode="auto">
          <a:xfrm>
            <a:off x="4809891" y="476981"/>
            <a:ext cx="4098705" cy="5076325"/>
            <a:chOff x="2208" y="1296"/>
            <a:chExt cx="1365" cy="2542"/>
          </a:xfrm>
        </p:grpSpPr>
        <p:sp>
          <p:nvSpPr>
            <p:cNvPr id="22" name="AutoShape 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23" name="AutoShape 20"/>
            <p:cNvSpPr>
              <a:spLocks noChangeArrowheads="1"/>
            </p:cNvSpPr>
            <p:nvPr/>
          </p:nvSpPr>
          <p:spPr bwMode="gray">
            <a:xfrm>
              <a:off x="2229" y="1495"/>
              <a:ext cx="1322" cy="1766"/>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24" name="AutoShape 2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25" name="AutoShape 22"/>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26" name="Oval 23"/>
            <p:cNvSpPr>
              <a:spLocks noChangeArrowheads="1"/>
            </p:cNvSpPr>
            <p:nvPr/>
          </p:nvSpPr>
          <p:spPr bwMode="gray">
            <a:xfrm>
              <a:off x="2677" y="1296"/>
              <a:ext cx="405" cy="405"/>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27" name="Oval 24"/>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28" name="Oval 25"/>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29" name="Oval 26"/>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30" name="Oval 27"/>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31" name="Text Box 28"/>
            <p:cNvSpPr txBox="1">
              <a:spLocks noChangeArrowheads="1"/>
            </p:cNvSpPr>
            <p:nvPr/>
          </p:nvSpPr>
          <p:spPr bwMode="gray">
            <a:xfrm>
              <a:off x="2745" y="1380"/>
              <a:ext cx="269"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defRPr/>
              </a:pPr>
              <a:r>
                <a:rPr lang="en-US" altLang="en-US" sz="1800" dirty="0">
                  <a:solidFill>
                    <a:srgbClr val="000000"/>
                  </a:solidFill>
                </a:rPr>
                <a:t>Linux</a:t>
              </a:r>
              <a:endParaRPr lang="en-US" altLang="en-US" sz="1800" dirty="0"/>
            </a:p>
          </p:txBody>
        </p:sp>
        <p:sp>
          <p:nvSpPr>
            <p:cNvPr id="32" name="Text Box 29"/>
            <p:cNvSpPr txBox="1">
              <a:spLocks noChangeArrowheads="1"/>
            </p:cNvSpPr>
            <p:nvPr/>
          </p:nvSpPr>
          <p:spPr bwMode="gray">
            <a:xfrm>
              <a:off x="2256" y="1776"/>
              <a:ext cx="129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dirty="0"/>
            </a:p>
          </p:txBody>
        </p:sp>
        <p:sp>
          <p:nvSpPr>
            <p:cNvPr id="33" name="AutoShape 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sp>
          <p:nvSpPr>
            <p:cNvPr id="34" name="AutoShape 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defRPr/>
              </a:pPr>
              <a:endParaRPr lang="en-US" altLang="en-US" sz="1800"/>
            </a:p>
          </p:txBody>
        </p:sp>
      </p:grpSp>
      <p:sp>
        <p:nvSpPr>
          <p:cNvPr id="35" name="Hộp Văn bản 34"/>
          <p:cNvSpPr txBox="1"/>
          <p:nvPr/>
        </p:nvSpPr>
        <p:spPr>
          <a:xfrm>
            <a:off x="5449" y="1317540"/>
            <a:ext cx="3939952" cy="542008"/>
          </a:xfrm>
          <a:prstGeom prst="rect">
            <a:avLst/>
          </a:prstGeom>
          <a:noFill/>
        </p:spPr>
        <p:txBody>
          <a:bodyPr wrap="square">
            <a:spAutoFit/>
          </a:bodyPr>
          <a:lstStyle/>
          <a:p>
            <a:pPr marL="457200" marR="0" lvl="1">
              <a:lnSpc>
                <a:spcPct val="107000"/>
              </a:lnSpc>
              <a:spcBef>
                <a:spcPts val="0"/>
              </a:spcBef>
              <a:spcAft>
                <a:spcPts val="800"/>
              </a:spcAft>
            </a:pPr>
            <a:r>
              <a:rPr lang="vi-VN" sz="1400" dirty="0" err="1">
                <a:effectLst/>
                <a:latin typeface="Times New Roman" panose="02020603050405020304" pitchFamily="18" charset="0"/>
                <a:ea typeface="Calibri" panose="020F0502020204030204" pitchFamily="34" charset="0"/>
                <a:cs typeface="Times New Roman" panose="02020603050405020304" pitchFamily="18" charset="0"/>
              </a:rPr>
              <a:t>cài</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 DNS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DHCP</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err="1">
                <a:effectLst/>
                <a:latin typeface="Times New Roman" panose="02020603050405020304" pitchFamily="18" charset="0"/>
                <a:ea typeface="Calibri" panose="020F0502020204030204" pitchFamily="34" charset="0"/>
                <a:cs typeface="Times New Roman" panose="02020603050405020304" pitchFamily="18" charset="0"/>
              </a:rPr>
              <a:t>khá</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err="1">
                <a:effectLst/>
                <a:latin typeface="Times New Roman" panose="02020603050405020304" pitchFamily="18" charset="0"/>
                <a:ea typeface="Calibri" panose="020F0502020204030204" pitchFamily="34" charset="0"/>
                <a:cs typeface="Times New Roman" panose="02020603050405020304" pitchFamily="18" charset="0"/>
              </a:rPr>
              <a:t>dễ</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err="1">
                <a:effectLst/>
                <a:latin typeface="Times New Roman" panose="02020603050405020304" pitchFamily="18" charset="0"/>
                <a:ea typeface="Calibri" panose="020F0502020204030204" pitchFamily="34" charset="0"/>
                <a:cs typeface="Times New Roman" panose="02020603050405020304" pitchFamily="18" charset="0"/>
              </a:rPr>
              <a:t>dàng</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vi-VN" sz="1400" dirty="0" err="1">
                <a:effectLst/>
                <a:latin typeface="Times New Roman" panose="02020603050405020304" pitchFamily="18" charset="0"/>
                <a:ea typeface="Calibri" panose="020F0502020204030204" pitchFamily="34" charset="0"/>
                <a:cs typeface="Times New Roman" panose="02020603050405020304" pitchFamily="18" charset="0"/>
              </a:rPr>
              <a:t>tiện</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vi-V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Server </a:t>
            </a:r>
            <a:r>
              <a:rPr lang="vi-VN" sz="1400" i="1" dirty="0" err="1">
                <a:effectLst/>
                <a:latin typeface="Times New Roman" panose="02020603050405020304" pitchFamily="18" charset="0"/>
                <a:ea typeface="Calibri" panose="020F0502020204030204" pitchFamily="34" charset="0"/>
                <a:cs typeface="Times New Roman" panose="02020603050405020304" pitchFamily="18" charset="0"/>
              </a:rPr>
              <a:t>Manager</a:t>
            </a:r>
            <a:r>
              <a:rPr lang="vi-VN" sz="1400" i="1"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6" name="image44.png" descr="Graphical user interface, text, application&#10;&#10;Description automatically generated"/>
          <p:cNvPicPr>
            <a:picLocks noChangeAspect="1"/>
          </p:cNvPicPr>
          <p:nvPr/>
        </p:nvPicPr>
        <p:blipFill>
          <a:blip r:embed="rId1" cstate="print"/>
          <a:stretch>
            <a:fillRect/>
          </a:stretch>
        </p:blipFill>
        <p:spPr>
          <a:xfrm>
            <a:off x="600212" y="1970916"/>
            <a:ext cx="3256258" cy="2296468"/>
          </a:xfrm>
          <a:prstGeom prst="rect">
            <a:avLst/>
          </a:prstGeom>
        </p:spPr>
      </p:pic>
      <p:sp>
        <p:nvSpPr>
          <p:cNvPr id="37" name="Hộp Văn bản 36"/>
          <p:cNvSpPr txBox="1"/>
          <p:nvPr/>
        </p:nvSpPr>
        <p:spPr>
          <a:xfrm>
            <a:off x="4468109" y="1403720"/>
            <a:ext cx="4251520" cy="1920077"/>
          </a:xfrm>
          <a:prstGeom prst="rect">
            <a:avLst/>
          </a:prstGeom>
          <a:noFill/>
        </p:spPr>
        <p:txBody>
          <a:bodyPr wrap="square">
            <a:spAutoFit/>
          </a:bodyPr>
          <a:lstStyle/>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DNS: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Ubuntu</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cung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DNS qua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gói</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BIN BIND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Berkley</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Internet</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Naming</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Daemon</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tải</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cài</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qua câu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sau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lvl="2" algn="just">
              <a:lnSpc>
                <a:spcPct val="107000"/>
              </a:lnSpc>
              <a:spcBef>
                <a:spcPts val="600"/>
              </a:spcBef>
              <a:spcAft>
                <a:spcPts val="800"/>
              </a:spcAft>
            </a:pPr>
            <a:r>
              <a:rPr lang="vi-VN" sz="1200" i="1" dirty="0" err="1">
                <a:effectLst/>
                <a:latin typeface="Times New Roman" panose="02020603050405020304" pitchFamily="18" charset="0"/>
                <a:ea typeface="Calibri" panose="020F0502020204030204" pitchFamily="34" charset="0"/>
                <a:cs typeface="Times New Roman" panose="02020603050405020304" pitchFamily="18" charset="0"/>
              </a:rPr>
              <a:t>sudo</a:t>
            </a:r>
            <a:r>
              <a:rPr lang="vi-VN" sz="12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i="1" dirty="0" err="1">
                <a:effectLst/>
                <a:latin typeface="Times New Roman" panose="02020603050405020304" pitchFamily="18" charset="0"/>
                <a:ea typeface="Calibri" panose="020F0502020204030204" pitchFamily="34" charset="0"/>
                <a:cs typeface="Times New Roman" panose="02020603050405020304" pitchFamily="18" charset="0"/>
              </a:rPr>
              <a:t>apt-get</a:t>
            </a:r>
            <a:r>
              <a:rPr lang="vi-VN" sz="12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i="1" dirty="0" err="1">
                <a:effectLst/>
                <a:latin typeface="Times New Roman" panose="02020603050405020304" pitchFamily="18" charset="0"/>
                <a:ea typeface="Calibri" panose="020F0502020204030204" pitchFamily="34" charset="0"/>
                <a:cs typeface="Times New Roman" panose="02020603050405020304" pitchFamily="18" charset="0"/>
              </a:rPr>
              <a:t>install</a:t>
            </a:r>
            <a:r>
              <a:rPr lang="vi-VN" sz="1200" i="1" dirty="0">
                <a:effectLst/>
                <a:latin typeface="Times New Roman" panose="02020603050405020304" pitchFamily="18" charset="0"/>
                <a:ea typeface="Calibri" panose="020F0502020204030204" pitchFamily="34" charset="0"/>
                <a:cs typeface="Times New Roman" panose="02020603050405020304" pitchFamily="18" charset="0"/>
              </a:rPr>
              <a:t> bind9</a:t>
            </a:r>
            <a:endParaRPr lang="vi-VN"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DHCP: </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Câu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lệnh</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quyền</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cài</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dirty="0" err="1">
                <a:effectLst/>
                <a:latin typeface="Times New Roman" panose="02020603050405020304" pitchFamily="18" charset="0"/>
                <a:ea typeface="Calibri" panose="020F0502020204030204" pitchFamily="34" charset="0"/>
                <a:cs typeface="Times New Roman" panose="02020603050405020304" pitchFamily="18" charset="0"/>
              </a:rPr>
              <a:t>vụ</a:t>
            </a:r>
            <a:r>
              <a:rPr lang="vi-VN" sz="1200" dirty="0">
                <a:effectLst/>
                <a:latin typeface="Times New Roman" panose="02020603050405020304" pitchFamily="18" charset="0"/>
                <a:ea typeface="Calibri" panose="020F0502020204030204" pitchFamily="34" charset="0"/>
                <a:cs typeface="Times New Roman" panose="02020603050405020304" pitchFamily="18" charset="0"/>
              </a:rPr>
              <a:t> như sau</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2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lvl="2" algn="just">
              <a:lnSpc>
                <a:spcPct val="107000"/>
              </a:lnSpc>
              <a:spcBef>
                <a:spcPts val="600"/>
              </a:spcBef>
              <a:spcAft>
                <a:spcPts val="800"/>
              </a:spcAft>
            </a:pPr>
            <a:r>
              <a:rPr lang="vi-VN" sz="1200" i="1" dirty="0" err="1">
                <a:effectLst/>
                <a:latin typeface="Times New Roman" panose="02020603050405020304" pitchFamily="18" charset="0"/>
                <a:ea typeface="Calibri" panose="020F0502020204030204" pitchFamily="34" charset="0"/>
                <a:cs typeface="Times New Roman" panose="02020603050405020304" pitchFamily="18" charset="0"/>
              </a:rPr>
              <a:t>sudo</a:t>
            </a:r>
            <a:r>
              <a:rPr lang="vi-VN" sz="12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i="1" dirty="0" err="1">
                <a:effectLst/>
                <a:latin typeface="Times New Roman" panose="02020603050405020304" pitchFamily="18" charset="0"/>
                <a:ea typeface="Calibri" panose="020F0502020204030204" pitchFamily="34" charset="0"/>
                <a:cs typeface="Times New Roman" panose="02020603050405020304" pitchFamily="18" charset="0"/>
              </a:rPr>
              <a:t>apt-get</a:t>
            </a:r>
            <a:r>
              <a:rPr lang="vi-VN" sz="12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i="1" dirty="0" err="1">
                <a:effectLst/>
                <a:latin typeface="Times New Roman" panose="02020603050405020304" pitchFamily="18" charset="0"/>
                <a:ea typeface="Calibri" panose="020F0502020204030204" pitchFamily="34" charset="0"/>
                <a:cs typeface="Times New Roman" panose="02020603050405020304" pitchFamily="18" charset="0"/>
              </a:rPr>
              <a:t>install</a:t>
            </a:r>
            <a:r>
              <a:rPr lang="vi-VN" sz="1200" i="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200" i="1" dirty="0" err="1">
                <a:effectLst/>
                <a:latin typeface="Times New Roman" panose="02020603050405020304" pitchFamily="18" charset="0"/>
                <a:ea typeface="Calibri" panose="020F0502020204030204" pitchFamily="34" charset="0"/>
                <a:cs typeface="Times New Roman" panose="02020603050405020304" pitchFamily="18" charset="0"/>
              </a:rPr>
              <a:t>isc-dhcp-server</a:t>
            </a:r>
            <a:endParaRPr lang="vi-V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barn(inVertical)">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arn(inVertical)">
                                      <p:cBhvr>
                                        <p:cTn id="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aphicFrame>
        <p:nvGraphicFramePr>
          <p:cNvPr id="3" name="Bảng 3"/>
          <p:cNvGraphicFramePr>
            <a:graphicFrameLocks noGrp="1"/>
          </p:cNvGraphicFramePr>
          <p:nvPr/>
        </p:nvGraphicFramePr>
        <p:xfrm>
          <a:off x="494370" y="1433320"/>
          <a:ext cx="8155260" cy="2900787"/>
        </p:xfrm>
        <a:graphic>
          <a:graphicData uri="http://schemas.openxmlformats.org/drawingml/2006/table">
            <a:tbl>
              <a:tblPr firstRow="1" firstCol="1" lastCol="1">
                <a:tableStyleId>{69C7853C-536D-4A76-A0AE-DD22124D55A5}</a:tableStyleId>
              </a:tblPr>
              <a:tblGrid>
                <a:gridCol w="834924"/>
                <a:gridCol w="3462013"/>
                <a:gridCol w="3858323"/>
              </a:tblGrid>
              <a:tr h="352350">
                <a:tc>
                  <a:txBody>
                    <a:bodyPr/>
                    <a:lstStyle/>
                    <a:p>
                      <a:endParaRPr lang="vi-VN" dirty="0"/>
                    </a:p>
                  </a:txBody>
                  <a:tcPr>
                    <a:lnL w="9525" cap="flat" cmpd="sng" algn="ctr">
                      <a:noFill/>
                      <a:prstDash val="soli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tcPr>
                </a:tc>
                <a:tc>
                  <a:txBody>
                    <a:bodyPr/>
                    <a:lstStyle/>
                    <a:p>
                      <a:pPr algn="ctr"/>
                      <a:r>
                        <a:rPr lang="en-US" dirty="0"/>
                        <a:t>Windows</a:t>
                      </a:r>
                      <a:endParaRPr lang="vi-VN" dirty="0"/>
                    </a:p>
                  </a:txBody>
                  <a:tcP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tcPr>
                </a:tc>
                <a:tc>
                  <a:txBody>
                    <a:bodyPr/>
                    <a:lstStyle/>
                    <a:p>
                      <a:pPr algn="ctr"/>
                      <a:r>
                        <a:rPr lang="en-US" dirty="0"/>
                        <a:t>Linux</a:t>
                      </a:r>
                      <a:endParaRPr lang="vi-VN" dirty="0"/>
                    </a:p>
                  </a:txBody>
                  <a:tcPr>
                    <a:lnL>
                      <a:noFill/>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tcPr>
                </a:tc>
              </a:tr>
              <a:tr h="1329237">
                <a:tc>
                  <a:txBody>
                    <a:bodyPr/>
                    <a:lstStyle/>
                    <a:p>
                      <a:pPr algn="ctr">
                        <a:lnSpc>
                          <a:spcPct val="200000"/>
                        </a:lnSpc>
                      </a:pPr>
                      <a:r>
                        <a:rPr lang="en-US" sz="1200" dirty="0"/>
                        <a:t>DNS</a:t>
                      </a:r>
                      <a:endParaRPr lang="vi-VN" sz="1200" dirty="0"/>
                    </a:p>
                  </a:txBody>
                  <a:tcPr>
                    <a:lnT w="25400" cap="flat" cmpd="sng" algn="ctr">
                      <a:noFill/>
                      <a:prstDash val="solid"/>
                    </a:lnT>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defRPr/>
                      </a:pPr>
                      <a:r>
                        <a:rPr lang="en-US" sz="1200" b="0" i="0" u="none" strike="noStrike" cap="none" dirty="0">
                          <a:solidFill>
                            <a:schemeClr val="dk1"/>
                          </a:solidFill>
                          <a:effectLst/>
                          <a:latin typeface="+mn-lt"/>
                          <a:ea typeface="+mn-ea"/>
                          <a:cs typeface="+mn-cs"/>
                          <a:sym typeface="Arial" panose="020B0604020202020204"/>
                        </a:rPr>
                        <a:t>DNS </a:t>
                      </a:r>
                      <a:r>
                        <a:rPr lang="en-US" sz="1200" b="0" i="0" u="none" strike="noStrike" cap="none" dirty="0" err="1">
                          <a:solidFill>
                            <a:schemeClr val="dk1"/>
                          </a:solidFill>
                          <a:effectLst/>
                          <a:latin typeface="+mn-lt"/>
                          <a:ea typeface="+mn-ea"/>
                          <a:cs typeface="+mn-cs"/>
                          <a:sym typeface="Arial" panose="020B0604020202020204"/>
                        </a:rPr>
                        <a:t>thuận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tiện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cài</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đặt</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tại</a:t>
                      </a:r>
                      <a:r>
                        <a:rPr lang="en-US" sz="1200" b="0" i="0" u="none" strike="noStrike" cap="none" dirty="0">
                          <a:solidFill>
                            <a:schemeClr val="dk1"/>
                          </a:solidFill>
                          <a:effectLst/>
                          <a:latin typeface="+mn-lt"/>
                          <a:ea typeface="+mn-ea"/>
                          <a:cs typeface="+mn-cs"/>
                          <a:sym typeface="Arial" panose="020B0604020202020204"/>
                        </a:rPr>
                        <a:t> Server Manager, </a:t>
                      </a:r>
                      <a:r>
                        <a:rPr lang="en-US" sz="1200" b="0" i="0" u="none" strike="noStrike" cap="none" dirty="0" err="1">
                          <a:solidFill>
                            <a:schemeClr val="dk1"/>
                          </a:solidFill>
                          <a:effectLst/>
                          <a:latin typeface="+mn-lt"/>
                          <a:ea typeface="+mn-ea"/>
                          <a:cs typeface="+mn-cs"/>
                          <a:sym typeface="Arial" panose="020B0604020202020204"/>
                        </a:rPr>
                        <a:t>có</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sẵn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mục</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chọn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để</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cài</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đặt</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khá</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là</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thuật</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lợi</a:t>
                      </a:r>
                      <a:r>
                        <a:rPr lang="en-US" sz="1200" b="0" i="0" u="none" strike="noStrike" cap="none" dirty="0">
                          <a:solidFill>
                            <a:schemeClr val="dk1"/>
                          </a:solidFill>
                          <a:effectLst/>
                          <a:latin typeface="+mn-lt"/>
                          <a:ea typeface="+mn-ea"/>
                          <a:cs typeface="+mn-cs"/>
                          <a:sym typeface="Arial" panose="020B0604020202020204"/>
                        </a:rPr>
                        <a:t>.</a:t>
                      </a:r>
                      <a:endParaRPr lang="vi-VN" sz="1200" b="0" i="0" u="none" strike="noStrike" cap="none" dirty="0">
                        <a:solidFill>
                          <a:schemeClr val="dk1"/>
                        </a:solidFill>
                        <a:effectLst/>
                        <a:latin typeface="+mn-lt"/>
                        <a:ea typeface="+mn-ea"/>
                        <a:cs typeface="+mn-cs"/>
                        <a:sym typeface="Arial" panose="020B0604020202020204"/>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defRPr/>
                      </a:pPr>
                      <a:r>
                        <a:rPr lang="en-US" sz="1200" b="0" i="0" u="none" strike="noStrike" cap="none" dirty="0">
                          <a:solidFill>
                            <a:schemeClr val="dk1"/>
                          </a:solidFill>
                          <a:effectLst/>
                          <a:latin typeface="+mn-lt"/>
                          <a:ea typeface="+mn-ea"/>
                          <a:cs typeface="+mn-cs"/>
                          <a:sym typeface="Arial" panose="020B0604020202020204"/>
                        </a:rPr>
                        <a:t>Giao </a:t>
                      </a:r>
                      <a:r>
                        <a:rPr lang="en-US" sz="1200" b="0" i="0" u="none" strike="noStrike" cap="none" dirty="0" err="1">
                          <a:solidFill>
                            <a:schemeClr val="dk1"/>
                          </a:solidFill>
                          <a:effectLst/>
                          <a:latin typeface="+mn-lt"/>
                          <a:ea typeface="+mn-ea"/>
                          <a:cs typeface="+mn-cs"/>
                          <a:sym typeface="Arial" panose="020B0604020202020204"/>
                        </a:rPr>
                        <a:t>diện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đồ</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họa</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dễ</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sử</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dụng</a:t>
                      </a:r>
                      <a:r>
                        <a:rPr lang="en-US" sz="1200" b="0" i="0" u="none" strike="noStrike" cap="none" dirty="0">
                          <a:solidFill>
                            <a:schemeClr val="dk1"/>
                          </a:solidFill>
                          <a:effectLst/>
                          <a:latin typeface="+mn-lt"/>
                          <a:ea typeface="+mn-ea"/>
                          <a:cs typeface="+mn-cs"/>
                          <a:sym typeface="Arial" panose="020B0604020202020204"/>
                        </a:rPr>
                        <a:t>.</a:t>
                      </a:r>
                      <a:endParaRPr lang="vi-VN" sz="1200" b="0" i="0" u="none" strike="noStrike" cap="none" dirty="0">
                        <a:solidFill>
                          <a:schemeClr val="dk1"/>
                        </a:solidFill>
                        <a:effectLst/>
                        <a:latin typeface="+mn-lt"/>
                        <a:ea typeface="+mn-ea"/>
                        <a:cs typeface="+mn-cs"/>
                        <a:sym typeface="Arial" panose="020B0604020202020204"/>
                      </a:endParaRPr>
                    </a:p>
                    <a:p>
                      <a:endParaRPr lang="vi-VN" dirty="0"/>
                    </a:p>
                  </a:txBody>
                  <a:tcPr>
                    <a:lnT w="25400" cap="flat" cmpd="sng" algn="ctr">
                      <a:noFill/>
                      <a:prstDash val="solid"/>
                    </a:lnT>
                  </a:tcPr>
                </a:tc>
                <a:tc>
                  <a:txBody>
                    <a:bodyPr/>
                    <a:lstStyle/>
                    <a:p>
                      <a:pPr marL="171450" marR="0" indent="-171450">
                        <a:spcBef>
                          <a:spcPts val="0"/>
                        </a:spcBef>
                        <a:spcAft>
                          <a:spcPts val="0"/>
                        </a:spcAft>
                        <a:buFont typeface="Wingdings" panose="05000000000000000000" pitchFamily="2" charset="2"/>
                        <a:buChar char="v"/>
                      </a:pPr>
                      <a:r>
                        <a:rPr lang="en-US" sz="1200" b="0" dirty="0">
                          <a:effectLst/>
                          <a:latin typeface="+mn-lt"/>
                          <a:ea typeface="DengXian" panose="02010600030101010101" pitchFamily="2" charset="-122"/>
                          <a:cs typeface="Times New Roman" panose="02020603050405020304" pitchFamily="18" charset="0"/>
                        </a:rPr>
                        <a:t>DNS </a:t>
                      </a:r>
                      <a:r>
                        <a:rPr lang="en-US" sz="1200" b="0" dirty="0" err="1">
                          <a:effectLst/>
                          <a:latin typeface="+mn-lt"/>
                          <a:ea typeface="DengXian" panose="02010600030101010101" pitchFamily="2" charset="-122"/>
                          <a:cs typeface="Times New Roman" panose="02020603050405020304" pitchFamily="18" charset="0"/>
                        </a:rPr>
                        <a:t>được</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cài</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đặt</a:t>
                      </a:r>
                      <a:r>
                        <a:rPr lang="en-US" sz="1200" b="0" dirty="0">
                          <a:effectLst/>
                          <a:latin typeface="+mn-lt"/>
                          <a:ea typeface="DengXian" panose="02010600030101010101" pitchFamily="2" charset="-122"/>
                          <a:cs typeface="Times New Roman" panose="02020603050405020304" pitchFamily="18" charset="0"/>
                        </a:rPr>
                        <a:t> qua </a:t>
                      </a:r>
                      <a:r>
                        <a:rPr lang="en-US" sz="1200" b="0" dirty="0" err="1">
                          <a:effectLst/>
                          <a:latin typeface="+mn-lt"/>
                          <a:ea typeface="DengXian" panose="02010600030101010101" pitchFamily="2" charset="-122"/>
                          <a:cs typeface="Times New Roman" panose="02020603050405020304" pitchFamily="18" charset="0"/>
                        </a:rPr>
                        <a:t>gói</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phần</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mềm</a:t>
                      </a:r>
                      <a:r>
                        <a:rPr lang="en-US" sz="1200" b="0" dirty="0">
                          <a:effectLst/>
                          <a:latin typeface="+mn-lt"/>
                          <a:ea typeface="DengXian" panose="02010600030101010101" pitchFamily="2" charset="-122"/>
                          <a:cs typeface="Times New Roman" panose="02020603050405020304" pitchFamily="18" charset="0"/>
                        </a:rPr>
                        <a:t> BIND (Berkley Internet Naming Daemon) qua </a:t>
                      </a:r>
                      <a:r>
                        <a:rPr lang="en-US" sz="1200" b="0" dirty="0" err="1">
                          <a:effectLst/>
                          <a:latin typeface="+mn-lt"/>
                          <a:ea typeface="DengXian" panose="02010600030101010101" pitchFamily="2" charset="-122"/>
                          <a:cs typeface="Times New Roman" panose="02020603050405020304" pitchFamily="18" charset="0"/>
                        </a:rPr>
                        <a:t>câu</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lệnh</a:t>
                      </a:r>
                      <a:r>
                        <a:rPr lang="en-US" sz="1200" b="0" dirty="0">
                          <a:effectLst/>
                          <a:latin typeface="+mn-lt"/>
                          <a:ea typeface="DengXian" panose="02010600030101010101" pitchFamily="2" charset="-122"/>
                          <a:cs typeface="Times New Roman" panose="02020603050405020304" pitchFamily="18" charset="0"/>
                        </a:rPr>
                        <a:t> “</a:t>
                      </a:r>
                      <a:r>
                        <a:rPr lang="en-US" sz="1200" b="0" i="1" dirty="0" err="1">
                          <a:effectLst/>
                          <a:latin typeface="+mn-lt"/>
                          <a:ea typeface="DengXian" panose="02010600030101010101" pitchFamily="2" charset="-122"/>
                          <a:cs typeface="Times New Roman" panose="02020603050405020304" pitchFamily="18" charset="0"/>
                        </a:rPr>
                        <a:t>sudo</a:t>
                      </a:r>
                      <a:r>
                        <a:rPr lang="en-US" sz="1200" b="0" i="1" dirty="0">
                          <a:effectLst/>
                          <a:latin typeface="+mn-lt"/>
                          <a:ea typeface="DengXian" panose="02010600030101010101" pitchFamily="2" charset="-122"/>
                          <a:cs typeface="Times New Roman" panose="02020603050405020304" pitchFamily="18" charset="0"/>
                        </a:rPr>
                        <a:t> apt-get install bind9”</a:t>
                      </a:r>
                      <a:r>
                        <a:rPr lang="en-US" sz="1200" b="0" dirty="0">
                          <a:effectLst/>
                          <a:latin typeface="+mn-lt"/>
                          <a:ea typeface="DengXian" panose="02010600030101010101" pitchFamily="2" charset="-122"/>
                          <a:cs typeface="Times New Roman" panose="02020603050405020304" pitchFamily="18" charset="0"/>
                        </a:rPr>
                        <a:t>và </a:t>
                      </a:r>
                      <a:r>
                        <a:rPr lang="en-US" sz="1200" b="0" dirty="0" err="1">
                          <a:effectLst/>
                          <a:latin typeface="+mn-lt"/>
                          <a:ea typeface="DengXian" panose="02010600030101010101" pitchFamily="2" charset="-122"/>
                          <a:cs typeface="Times New Roman" panose="02020603050405020304" pitchFamily="18" charset="0"/>
                        </a:rPr>
                        <a:t>được</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lưu</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trong</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thư</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mục</a:t>
                      </a:r>
                      <a:r>
                        <a:rPr lang="en-US" sz="1200" b="0" dirty="0">
                          <a:effectLst/>
                          <a:latin typeface="+mn-lt"/>
                          <a:ea typeface="DengXian" panose="02010600030101010101" pitchFamily="2" charset="-122"/>
                          <a:cs typeface="Times New Roman" panose="02020603050405020304" pitchFamily="18" charset="0"/>
                        </a:rPr>
                        <a:t> </a:t>
                      </a:r>
                      <a:r>
                        <a:rPr lang="en-US" sz="1200" b="0" i="1" dirty="0">
                          <a:effectLst/>
                          <a:latin typeface="+mn-lt"/>
                          <a:ea typeface="DengXian" panose="02010600030101010101" pitchFamily="2" charset="-122"/>
                          <a:cs typeface="Times New Roman" panose="02020603050405020304" pitchFamily="18" charset="0"/>
                        </a:rPr>
                        <a:t>/</a:t>
                      </a:r>
                      <a:r>
                        <a:rPr lang="en-US" sz="1200" b="0" i="1" dirty="0" err="1">
                          <a:effectLst/>
                          <a:latin typeface="+mn-lt"/>
                          <a:ea typeface="DengXian" panose="02010600030101010101" pitchFamily="2" charset="-122"/>
                          <a:cs typeface="Times New Roman" panose="02020603050405020304" pitchFamily="18" charset="0"/>
                        </a:rPr>
                        <a:t>etc</a:t>
                      </a:r>
                      <a:r>
                        <a:rPr lang="en-US" sz="1200" b="0" i="1" dirty="0">
                          <a:effectLst/>
                          <a:latin typeface="+mn-lt"/>
                          <a:ea typeface="DengXian" panose="02010600030101010101" pitchFamily="2" charset="-122"/>
                          <a:cs typeface="Times New Roman" panose="02020603050405020304" pitchFamily="18" charset="0"/>
                        </a:rPr>
                        <a:t>/bind</a:t>
                      </a:r>
                      <a:r>
                        <a:rPr lang="en-US" sz="1000" b="0" i="1"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Việc</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cài</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đặt</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luôn</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thông</a:t>
                      </a:r>
                      <a:r>
                        <a:rPr lang="en-US" sz="1200" b="0" dirty="0">
                          <a:effectLst/>
                          <a:latin typeface="+mn-lt"/>
                          <a:ea typeface="DengXian" panose="02010600030101010101" pitchFamily="2" charset="-122"/>
                          <a:cs typeface="Times New Roman" panose="02020603050405020304" pitchFamily="18" charset="0"/>
                        </a:rPr>
                        <a:t> qua </a:t>
                      </a:r>
                      <a:r>
                        <a:rPr lang="en-US" sz="1200" b="0" dirty="0" err="1">
                          <a:effectLst/>
                          <a:latin typeface="+mn-lt"/>
                          <a:ea typeface="DengXian" panose="02010600030101010101" pitchFamily="2" charset="-122"/>
                          <a:cs typeface="Times New Roman" panose="02020603050405020304" pitchFamily="18" charset="0"/>
                        </a:rPr>
                        <a:t>các</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câu</a:t>
                      </a:r>
                      <a:r>
                        <a:rPr lang="en-US" sz="1200" b="0" dirty="0">
                          <a:effectLst/>
                          <a:latin typeface="+mn-lt"/>
                          <a:ea typeface="DengXian" panose="02010600030101010101" pitchFamily="2" charset="-122"/>
                          <a:cs typeface="Times New Roman" panose="02020603050405020304" pitchFamily="18" charset="0"/>
                        </a:rPr>
                        <a:t> </a:t>
                      </a:r>
                      <a:r>
                        <a:rPr lang="en-US" sz="1200" b="0" dirty="0" err="1">
                          <a:effectLst/>
                          <a:latin typeface="+mn-lt"/>
                          <a:ea typeface="DengXian" panose="02010600030101010101" pitchFamily="2" charset="-122"/>
                          <a:cs typeface="Times New Roman" panose="02020603050405020304" pitchFamily="18" charset="0"/>
                        </a:rPr>
                        <a:t>lệnh</a:t>
                      </a:r>
                      <a:r>
                        <a:rPr lang="en-US" sz="1200" b="0" dirty="0">
                          <a:effectLst/>
                          <a:latin typeface="+mn-lt"/>
                          <a:ea typeface="DengXian" panose="02010600030101010101" pitchFamily="2" charset="-122"/>
                          <a:cs typeface="Times New Roman" panose="02020603050405020304" pitchFamily="18" charset="0"/>
                        </a:rPr>
                        <a:t>.</a:t>
                      </a:r>
                      <a:endParaRPr lang="en-US" sz="1200" b="0" dirty="0">
                        <a:effectLst/>
                        <a:latin typeface="+mn-lt"/>
                        <a:ea typeface="DengXian" panose="02010600030101010101" pitchFamily="2" charset="-122"/>
                        <a:cs typeface="Times New Roman" panose="02020603050405020304" pitchFamily="18" charset="0"/>
                      </a:endParaRPr>
                    </a:p>
                    <a:p>
                      <a:pPr marL="171450" marR="0" indent="-171450">
                        <a:spcBef>
                          <a:spcPts val="0"/>
                        </a:spcBef>
                        <a:spcAft>
                          <a:spcPts val="0"/>
                        </a:spcAft>
                        <a:buFont typeface="Wingdings" panose="05000000000000000000" pitchFamily="2" charset="2"/>
                        <a:buChar char="v"/>
                      </a:pPr>
                      <a:r>
                        <a:rPr lang="en-US" sz="1200" b="0" i="0" u="none" strike="noStrike" cap="none" dirty="0" err="1">
                          <a:solidFill>
                            <a:schemeClr val="dk1"/>
                          </a:solidFill>
                          <a:effectLst/>
                          <a:latin typeface="+mn-lt"/>
                          <a:ea typeface="+mn-ea"/>
                          <a:cs typeface="+mn-cs"/>
                          <a:sym typeface="Arial" panose="020B0604020202020204"/>
                        </a:rPr>
                        <a:t>Việc</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cài</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đặt</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luôn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thông</a:t>
                      </a:r>
                      <a:r>
                        <a:rPr lang="en-US" sz="1200" b="0" i="0" u="none" strike="noStrike" cap="none" dirty="0">
                          <a:solidFill>
                            <a:schemeClr val="dk1"/>
                          </a:solidFill>
                          <a:effectLst/>
                          <a:latin typeface="+mn-lt"/>
                          <a:ea typeface="+mn-ea"/>
                          <a:cs typeface="+mn-cs"/>
                          <a:sym typeface="Arial" panose="020B0604020202020204"/>
                        </a:rPr>
                        <a:t> qua </a:t>
                      </a:r>
                      <a:r>
                        <a:rPr lang="en-US" sz="1200" b="0" i="0" u="none" strike="noStrike" cap="none" dirty="0" err="1">
                          <a:solidFill>
                            <a:schemeClr val="dk1"/>
                          </a:solidFill>
                          <a:effectLst/>
                          <a:latin typeface="+mn-lt"/>
                          <a:ea typeface="+mn-ea"/>
                          <a:cs typeface="+mn-cs"/>
                          <a:sym typeface="Arial" panose="020B0604020202020204"/>
                        </a:rPr>
                        <a:t>các</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câu</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lệnh</a:t>
                      </a:r>
                      <a:r>
                        <a:rPr lang="en-US" sz="1200" b="0" i="0" u="none" strike="noStrike" cap="none" dirty="0">
                          <a:solidFill>
                            <a:schemeClr val="dk1"/>
                          </a:solidFill>
                          <a:effectLst/>
                          <a:latin typeface="+mn-lt"/>
                          <a:ea typeface="+mn-ea"/>
                          <a:cs typeface="+mn-cs"/>
                          <a:sym typeface="Arial" panose="020B0604020202020204"/>
                        </a:rPr>
                        <a:t>.</a:t>
                      </a:r>
                      <a:endParaRPr lang="vi-VN" sz="1200" b="0" dirty="0">
                        <a:effectLst/>
                        <a:latin typeface="+mn-lt"/>
                        <a:ea typeface="DengXian" panose="02010600030101010101" pitchFamily="2" charset="-122"/>
                        <a:cs typeface="Times New Roman" panose="02020603050405020304" pitchFamily="18" charset="0"/>
                      </a:endParaRPr>
                    </a:p>
                  </a:txBody>
                  <a:tcPr marL="68580" marR="68580" marT="0" marB="0">
                    <a:lnT w="25400" cap="flat" cmpd="sng" algn="ctr">
                      <a:noFill/>
                      <a:prstDash val="solid"/>
                    </a:lnT>
                  </a:tcPr>
                </a:tc>
              </a:tr>
              <a:tr h="830847">
                <a:tc>
                  <a:txBody>
                    <a:bodyPr/>
                    <a:lstStyle/>
                    <a:p>
                      <a:pPr algn="ctr">
                        <a:lnSpc>
                          <a:spcPct val="200000"/>
                        </a:lnSpc>
                      </a:pPr>
                      <a:r>
                        <a:rPr lang="en-US" sz="1200" dirty="0"/>
                        <a:t>DHCP</a:t>
                      </a:r>
                      <a:endParaRPr lang="vi-VN" sz="1200" dirty="0"/>
                    </a:p>
                  </a:txBody>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defRPr/>
                      </a:pPr>
                      <a:r>
                        <a:rPr lang="en-US" sz="1200" b="0" i="0" u="none" strike="noStrike" cap="none" dirty="0" err="1">
                          <a:solidFill>
                            <a:schemeClr val="dk1"/>
                          </a:solidFill>
                          <a:effectLst/>
                          <a:latin typeface="+mn-lt"/>
                          <a:ea typeface="+mn-ea"/>
                          <a:cs typeface="+mn-cs"/>
                          <a:sym typeface="Arial" panose="020B0604020202020204"/>
                        </a:rPr>
                        <a:t>Cài</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đặt</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dịch</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vụ</a:t>
                      </a:r>
                      <a:r>
                        <a:rPr lang="en-US" sz="1200" b="0" i="0" u="none" strike="noStrike" cap="none" dirty="0">
                          <a:solidFill>
                            <a:schemeClr val="dk1"/>
                          </a:solidFill>
                          <a:effectLst/>
                          <a:latin typeface="+mn-lt"/>
                          <a:ea typeface="+mn-ea"/>
                          <a:cs typeface="+mn-cs"/>
                          <a:sym typeface="Arial" panose="020B0604020202020204"/>
                        </a:rPr>
                        <a:t> DHCP </a:t>
                      </a:r>
                      <a:r>
                        <a:rPr lang="en-US" sz="1200" b="0" i="0" u="none" strike="noStrike" cap="none" dirty="0" err="1">
                          <a:solidFill>
                            <a:schemeClr val="dk1"/>
                          </a:solidFill>
                          <a:effectLst/>
                          <a:latin typeface="+mn-lt"/>
                          <a:ea typeface="+mn-ea"/>
                          <a:cs typeface="+mn-cs"/>
                          <a:sym typeface="Arial" panose="020B0604020202020204"/>
                        </a:rPr>
                        <a:t>khá</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dễ</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dàng</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thông</a:t>
                      </a:r>
                      <a:r>
                        <a:rPr lang="en-US" sz="1200" b="0" i="0" u="none" strike="noStrike" cap="none" dirty="0">
                          <a:solidFill>
                            <a:schemeClr val="dk1"/>
                          </a:solidFill>
                          <a:effectLst/>
                          <a:latin typeface="+mn-lt"/>
                          <a:ea typeface="+mn-ea"/>
                          <a:cs typeface="+mn-cs"/>
                          <a:sym typeface="Arial" panose="020B0604020202020204"/>
                        </a:rPr>
                        <a:t> qua </a:t>
                      </a:r>
                      <a:r>
                        <a:rPr lang="en-US" sz="1200" b="0" i="0" u="none" strike="noStrike" cap="none" dirty="0" err="1">
                          <a:solidFill>
                            <a:schemeClr val="dk1"/>
                          </a:solidFill>
                          <a:effectLst/>
                          <a:latin typeface="+mn-lt"/>
                          <a:ea typeface="+mn-ea"/>
                          <a:cs typeface="+mn-cs"/>
                          <a:sym typeface="Arial" panose="020B0604020202020204"/>
                        </a:rPr>
                        <a:t>giao</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diện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của</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tiện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ích</a:t>
                      </a:r>
                      <a:r>
                        <a:rPr lang="en-US" sz="1200" b="0" i="0" u="none" strike="noStrike" cap="none" dirty="0">
                          <a:solidFill>
                            <a:schemeClr val="dk1"/>
                          </a:solidFill>
                          <a:effectLst/>
                          <a:latin typeface="+mn-lt"/>
                          <a:ea typeface="+mn-ea"/>
                          <a:cs typeface="+mn-cs"/>
                          <a:sym typeface="Arial" panose="020B0604020202020204"/>
                        </a:rPr>
                        <a:t> “Server Manager”.</a:t>
                      </a:r>
                      <a:endParaRPr lang="en-US" sz="1200" b="0" i="0" u="none" strike="noStrike" cap="none" dirty="0">
                        <a:solidFill>
                          <a:schemeClr val="dk1"/>
                        </a:solidFill>
                        <a:effectLst/>
                        <a:latin typeface="+mn-lt"/>
                        <a:ea typeface="+mn-ea"/>
                        <a:cs typeface="+mn-cs"/>
                        <a:sym typeface="Arial" panose="020B0604020202020204"/>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defRPr/>
                      </a:pPr>
                      <a:r>
                        <a:rPr lang="en-US" sz="1200" b="0" i="0" u="none" strike="noStrike" cap="none" dirty="0" err="1">
                          <a:solidFill>
                            <a:schemeClr val="dk1"/>
                          </a:solidFill>
                          <a:effectLst/>
                          <a:latin typeface="+mn-lt"/>
                          <a:ea typeface="+mn-ea"/>
                          <a:cs typeface="+mn-cs"/>
                          <a:sym typeface="Arial" panose="020B0604020202020204"/>
                        </a:rPr>
                        <a:t>Cấu</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hình</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cho</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dịch</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vụ</a:t>
                      </a:r>
                      <a:r>
                        <a:rPr lang="en-US" sz="1200" b="0" i="0" u="none" strike="noStrike" cap="none" dirty="0">
                          <a:solidFill>
                            <a:schemeClr val="dk1"/>
                          </a:solidFill>
                          <a:effectLst/>
                          <a:latin typeface="+mn-lt"/>
                          <a:ea typeface="+mn-ea"/>
                          <a:cs typeface="+mn-cs"/>
                          <a:sym typeface="Arial" panose="020B0604020202020204"/>
                        </a:rPr>
                        <a:t> DCHP </a:t>
                      </a:r>
                      <a:r>
                        <a:rPr lang="en-US" sz="1200" b="0" i="0" u="none" strike="noStrike" cap="none" dirty="0" err="1">
                          <a:solidFill>
                            <a:schemeClr val="dk1"/>
                          </a:solidFill>
                          <a:effectLst/>
                          <a:latin typeface="+mn-lt"/>
                          <a:ea typeface="+mn-ea"/>
                          <a:cs typeface="+mn-cs"/>
                          <a:sym typeface="Arial" panose="020B0604020202020204"/>
                        </a:rPr>
                        <a:t>khá</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thuận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tiện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nhờ</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giao</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diện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đồ</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họa</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của</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phần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quản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trị</a:t>
                      </a:r>
                      <a:r>
                        <a:rPr lang="en-US" sz="1200" b="0" i="0" u="none" strike="noStrike" cap="none" dirty="0">
                          <a:solidFill>
                            <a:schemeClr val="dk1"/>
                          </a:solidFill>
                          <a:effectLst/>
                          <a:latin typeface="+mn-lt"/>
                          <a:ea typeface="+mn-ea"/>
                          <a:cs typeface="+mn-cs"/>
                          <a:sym typeface="Arial" panose="020B0604020202020204"/>
                        </a:rPr>
                        <a:t> DHCP</a:t>
                      </a:r>
                      <a:endParaRPr lang="vi-VN" sz="1200" b="0" i="0" u="none" strike="noStrike" cap="none" dirty="0">
                        <a:solidFill>
                          <a:schemeClr val="dk1"/>
                        </a:solidFill>
                        <a:effectLst/>
                        <a:latin typeface="+mn-lt"/>
                        <a:ea typeface="+mn-ea"/>
                        <a:cs typeface="+mn-cs"/>
                        <a:sym typeface="Arial" panose="020B0604020202020204"/>
                      </a:endParaRPr>
                    </a:p>
                    <a:p>
                      <a:endParaRPr lang="vi-VN" dirty="0"/>
                    </a:p>
                  </a:txBody>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defRPr/>
                      </a:pPr>
                      <a:r>
                        <a:rPr lang="en-US" sz="1200" b="0" i="0" u="none" strike="noStrike" cap="none" dirty="0" err="1">
                          <a:solidFill>
                            <a:schemeClr val="dk1"/>
                          </a:solidFill>
                          <a:effectLst/>
                          <a:latin typeface="+mn-lt"/>
                          <a:ea typeface="+mn-ea"/>
                          <a:cs typeface="+mn-cs"/>
                          <a:sym typeface="Arial" panose="020B0604020202020204"/>
                        </a:rPr>
                        <a:t>Cài</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đặt</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sử</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dụng</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gói</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phần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mềm</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của</a:t>
                      </a:r>
                      <a:r>
                        <a:rPr lang="en-US" sz="1200" b="0" i="0" u="none" strike="noStrike" cap="none" dirty="0">
                          <a:solidFill>
                            <a:schemeClr val="dk1"/>
                          </a:solidFill>
                          <a:effectLst/>
                          <a:latin typeface="+mn-lt"/>
                          <a:ea typeface="+mn-ea"/>
                          <a:cs typeface="+mn-cs"/>
                          <a:sym typeface="Arial" panose="020B0604020202020204"/>
                        </a:rPr>
                        <a:t> Ubuntu </a:t>
                      </a:r>
                      <a:r>
                        <a:rPr lang="en-US" sz="1200" b="0" i="0" u="none" strike="noStrike" cap="none" dirty="0" err="1">
                          <a:solidFill>
                            <a:schemeClr val="dk1"/>
                          </a:solidFill>
                          <a:effectLst/>
                          <a:latin typeface="+mn-lt"/>
                          <a:ea typeface="+mn-ea"/>
                          <a:cs typeface="+mn-cs"/>
                          <a:sym typeface="Arial" panose="020B0604020202020204"/>
                        </a:rPr>
                        <a:t>sử</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dụng</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công</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cụ</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quản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lý</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phần</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mềm</a:t>
                      </a:r>
                      <a:r>
                        <a:rPr lang="en-US" sz="1200" b="0" i="0" u="none" strike="noStrike" cap="none" dirty="0">
                          <a:solidFill>
                            <a:schemeClr val="dk1"/>
                          </a:solidFill>
                          <a:effectLst/>
                          <a:latin typeface="+mn-lt"/>
                          <a:ea typeface="+mn-ea"/>
                          <a:cs typeface="+mn-cs"/>
                          <a:sym typeface="Arial" panose="020B0604020202020204"/>
                        </a:rPr>
                        <a:t> “</a:t>
                      </a:r>
                      <a:r>
                        <a:rPr lang="en-US" sz="1200" b="0" i="1" u="none" strike="noStrike" cap="none" dirty="0">
                          <a:solidFill>
                            <a:schemeClr val="dk1"/>
                          </a:solidFill>
                          <a:effectLst/>
                          <a:latin typeface="+mn-lt"/>
                          <a:ea typeface="+mn-ea"/>
                          <a:cs typeface="+mn-cs"/>
                          <a:sym typeface="Arial" panose="020B0604020202020204"/>
                        </a:rPr>
                        <a:t>apt-get</a:t>
                      </a:r>
                      <a:r>
                        <a:rPr lang="en-US" sz="1200" b="0" i="0" u="none" strike="noStrike" cap="none" dirty="0">
                          <a:solidFill>
                            <a:schemeClr val="dk1"/>
                          </a:solidFill>
                          <a:effectLst/>
                          <a:latin typeface="+mn-lt"/>
                          <a:ea typeface="+mn-ea"/>
                          <a:cs typeface="+mn-cs"/>
                          <a:sym typeface="Arial" panose="020B0604020202020204"/>
                        </a:rPr>
                        <a:t>”.</a:t>
                      </a:r>
                      <a:endParaRPr lang="en-US" sz="1200" b="0" i="0" u="none" strike="noStrike" cap="none" dirty="0">
                        <a:solidFill>
                          <a:schemeClr val="dk1"/>
                        </a:solidFill>
                        <a:effectLst/>
                        <a:latin typeface="+mn-lt"/>
                        <a:ea typeface="+mn-ea"/>
                        <a:cs typeface="+mn-cs"/>
                        <a:sym typeface="Arial" panose="020B0604020202020204"/>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v"/>
                        <a:defRPr/>
                      </a:pPr>
                      <a:r>
                        <a:rPr lang="en-US" sz="1200" b="0" i="0" u="none" strike="noStrike" cap="none" dirty="0" err="1">
                          <a:solidFill>
                            <a:schemeClr val="dk1"/>
                          </a:solidFill>
                          <a:effectLst/>
                          <a:latin typeface="+mn-lt"/>
                          <a:ea typeface="+mn-ea"/>
                          <a:cs typeface="+mn-cs"/>
                          <a:sym typeface="Arial" panose="020B0604020202020204"/>
                        </a:rPr>
                        <a:t>thông</a:t>
                      </a:r>
                      <a:r>
                        <a:rPr lang="en-US" sz="1200" b="0" i="0" u="none" strike="noStrike" cap="none" dirty="0">
                          <a:solidFill>
                            <a:schemeClr val="dk1"/>
                          </a:solidFill>
                          <a:effectLst/>
                          <a:latin typeface="+mn-lt"/>
                          <a:ea typeface="+mn-ea"/>
                          <a:cs typeface="+mn-cs"/>
                          <a:sym typeface="Arial" panose="020B0604020202020204"/>
                        </a:rPr>
                        <a:t> tin </a:t>
                      </a:r>
                      <a:r>
                        <a:rPr lang="en-US" sz="1200" b="0" i="0" u="none" strike="noStrike" cap="none" dirty="0" err="1">
                          <a:solidFill>
                            <a:schemeClr val="dk1"/>
                          </a:solidFill>
                          <a:effectLst/>
                          <a:latin typeface="+mn-lt"/>
                          <a:ea typeface="+mn-ea"/>
                          <a:cs typeface="+mn-cs"/>
                          <a:sym typeface="Arial" panose="020B0604020202020204"/>
                        </a:rPr>
                        <a:t>cài</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đặt</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cho</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máy</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chủ</a:t>
                      </a:r>
                      <a:r>
                        <a:rPr lang="en-US" sz="1200" b="0" i="0" u="none" strike="noStrike" cap="none" dirty="0">
                          <a:solidFill>
                            <a:schemeClr val="dk1"/>
                          </a:solidFill>
                          <a:effectLst/>
                          <a:latin typeface="+mn-lt"/>
                          <a:ea typeface="+mn-ea"/>
                          <a:cs typeface="+mn-cs"/>
                          <a:sym typeface="Arial" panose="020B0604020202020204"/>
                        </a:rPr>
                        <a:t> DHCP </a:t>
                      </a:r>
                      <a:r>
                        <a:rPr lang="en-US" sz="1200" b="0" i="0" u="none" strike="noStrike" cap="none" dirty="0" err="1">
                          <a:solidFill>
                            <a:schemeClr val="dk1"/>
                          </a:solidFill>
                          <a:effectLst/>
                          <a:latin typeface="+mn-lt"/>
                          <a:ea typeface="+mn-ea"/>
                          <a:cs typeface="+mn-cs"/>
                          <a:sym typeface="Arial" panose="020B0604020202020204"/>
                        </a:rPr>
                        <a:t>được</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lưu</a:t>
                      </a:r>
                      <a:r>
                        <a:rPr lang="en-US" sz="1200" b="0" i="0" u="none" strike="noStrike" cap="none" dirty="0">
                          <a:solidFill>
                            <a:schemeClr val="dk1"/>
                          </a:solidFill>
                          <a:effectLst/>
                          <a:latin typeface="+mn-lt"/>
                          <a:ea typeface="+mn-ea"/>
                          <a:cs typeface="+mn-cs"/>
                          <a:sym typeface="Arial" panose="020B0604020202020204"/>
                        </a:rPr>
                        <a:t> </a:t>
                      </a:r>
                      <a:r>
                        <a:rPr lang="en-US" sz="1200" b="0" i="0" u="none" strike="noStrike" cap="none" dirty="0" err="1">
                          <a:solidFill>
                            <a:schemeClr val="dk1"/>
                          </a:solidFill>
                          <a:effectLst/>
                          <a:latin typeface="+mn-lt"/>
                          <a:ea typeface="+mn-ea"/>
                          <a:cs typeface="+mn-cs"/>
                          <a:sym typeface="Arial" panose="020B0604020202020204"/>
                        </a:rPr>
                        <a:t>tại</a:t>
                      </a:r>
                      <a:r>
                        <a:rPr lang="en-US" sz="1200" b="0" i="0" u="none" strike="noStrike" cap="none" dirty="0">
                          <a:solidFill>
                            <a:schemeClr val="dk1"/>
                          </a:solidFill>
                          <a:effectLst/>
                          <a:latin typeface="+mn-lt"/>
                          <a:ea typeface="+mn-ea"/>
                          <a:cs typeface="+mn-cs"/>
                          <a:sym typeface="Arial" panose="020B0604020202020204"/>
                        </a:rPr>
                        <a:t> </a:t>
                      </a:r>
                      <a:r>
                        <a:rPr lang="en-US" sz="1200" b="0" i="1" u="none" strike="noStrike" cap="none" dirty="0">
                          <a:solidFill>
                            <a:schemeClr val="dk1"/>
                          </a:solidFill>
                          <a:effectLst/>
                          <a:latin typeface="+mn-lt"/>
                          <a:ea typeface="+mn-ea"/>
                          <a:cs typeface="+mn-cs"/>
                          <a:sym typeface="Arial" panose="020B0604020202020204"/>
                        </a:rPr>
                        <a:t>“/</a:t>
                      </a:r>
                      <a:r>
                        <a:rPr lang="en-US" sz="1200" b="0" i="1" u="none" strike="noStrike" cap="none" dirty="0" err="1">
                          <a:solidFill>
                            <a:schemeClr val="dk1"/>
                          </a:solidFill>
                          <a:effectLst/>
                          <a:latin typeface="+mn-lt"/>
                          <a:ea typeface="+mn-ea"/>
                          <a:cs typeface="+mn-cs"/>
                          <a:sym typeface="Arial" panose="020B0604020202020204"/>
                        </a:rPr>
                        <a:t>etc</a:t>
                      </a:r>
                      <a:r>
                        <a:rPr lang="en-US" sz="1200" b="0" i="1" u="none" strike="noStrike" cap="none" dirty="0">
                          <a:solidFill>
                            <a:schemeClr val="dk1"/>
                          </a:solidFill>
                          <a:effectLst/>
                          <a:latin typeface="+mn-lt"/>
                          <a:ea typeface="+mn-ea"/>
                          <a:cs typeface="+mn-cs"/>
                          <a:sym typeface="Arial" panose="020B0604020202020204"/>
                        </a:rPr>
                        <a:t>/default/</a:t>
                      </a:r>
                      <a:r>
                        <a:rPr lang="en-US" sz="1200" b="0" i="1" u="none" strike="noStrike" cap="none" dirty="0" err="1">
                          <a:solidFill>
                            <a:schemeClr val="dk1"/>
                          </a:solidFill>
                          <a:effectLst/>
                          <a:latin typeface="+mn-lt"/>
                          <a:ea typeface="+mn-ea"/>
                          <a:cs typeface="+mn-cs"/>
                          <a:sym typeface="Arial" panose="020B0604020202020204"/>
                        </a:rPr>
                        <a:t>isc</a:t>
                      </a:r>
                      <a:r>
                        <a:rPr lang="en-US" sz="1200" b="0" i="1" u="none" strike="noStrike" cap="none" dirty="0">
                          <a:solidFill>
                            <a:schemeClr val="dk1"/>
                          </a:solidFill>
                          <a:effectLst/>
                          <a:latin typeface="+mn-lt"/>
                          <a:ea typeface="+mn-ea"/>
                          <a:cs typeface="+mn-cs"/>
                          <a:sym typeface="Arial" panose="020B0604020202020204"/>
                        </a:rPr>
                        <a:t>-</a:t>
                      </a:r>
                      <a:r>
                        <a:rPr lang="en-US" sz="1200" b="0" i="1" u="none" strike="noStrike" cap="none" dirty="0" err="1">
                          <a:solidFill>
                            <a:schemeClr val="dk1"/>
                          </a:solidFill>
                          <a:effectLst/>
                          <a:latin typeface="+mn-lt"/>
                          <a:ea typeface="+mn-ea"/>
                          <a:cs typeface="+mn-cs"/>
                          <a:sym typeface="Arial" panose="020B0604020202020204"/>
                        </a:rPr>
                        <a:t>dhcp</a:t>
                      </a:r>
                      <a:r>
                        <a:rPr lang="en-US" sz="1200" b="0" i="1" u="none" strike="noStrike" cap="none" dirty="0">
                          <a:solidFill>
                            <a:schemeClr val="dk1"/>
                          </a:solidFill>
                          <a:effectLst/>
                          <a:latin typeface="+mn-lt"/>
                          <a:ea typeface="+mn-ea"/>
                          <a:cs typeface="+mn-cs"/>
                          <a:sym typeface="Arial" panose="020B0604020202020204"/>
                        </a:rPr>
                        <a:t>-server.</a:t>
                      </a:r>
                      <a:r>
                        <a:rPr lang="en-US" sz="1200" b="0" i="0" u="none" strike="noStrike" cap="none" dirty="0">
                          <a:solidFill>
                            <a:schemeClr val="dk1"/>
                          </a:solidFill>
                          <a:effectLst/>
                          <a:latin typeface="+mn-lt"/>
                          <a:ea typeface="+mn-ea"/>
                          <a:cs typeface="+mn-cs"/>
                          <a:sym typeface="Arial" panose="020B0604020202020204"/>
                        </a:rPr>
                        <a:t>”</a:t>
                      </a:r>
                      <a:endParaRPr lang="vi-VN" sz="1200" b="0" i="0" u="none" strike="noStrike" cap="none" dirty="0">
                        <a:solidFill>
                          <a:schemeClr val="dk1"/>
                        </a:solidFill>
                        <a:effectLst/>
                        <a:latin typeface="+mn-lt"/>
                        <a:ea typeface="+mn-ea"/>
                        <a:cs typeface="+mn-cs"/>
                        <a:sym typeface="Arial" panose="020B0604020202020204"/>
                      </a:endParaRPr>
                    </a:p>
                    <a:p>
                      <a:endParaRPr lang="vi-VN" dirty="0"/>
                    </a:p>
                  </a:txBody>
                  <a:tcPr/>
                </a:tc>
              </a:tr>
            </a:tbl>
          </a:graphicData>
        </a:graphic>
      </p:graphicFrame>
      <p:sp>
        <p:nvSpPr>
          <p:cNvPr id="2" name="Hộp Văn bản 1"/>
          <p:cNvSpPr txBox="1"/>
          <p:nvPr/>
        </p:nvSpPr>
        <p:spPr>
          <a:xfrm>
            <a:off x="3917795" y="654204"/>
            <a:ext cx="2564780" cy="523220"/>
          </a:xfrm>
          <a:prstGeom prst="rect">
            <a:avLst/>
          </a:prstGeom>
          <a:noFill/>
        </p:spPr>
        <p:txBody>
          <a:bodyPr wrap="square" rtlCol="0">
            <a:spAutoFit/>
          </a:bodyPr>
          <a:lstStyle/>
          <a:p>
            <a:r>
              <a:rPr lang="vi-VN" sz="2800" b="1" dirty="0">
                <a:solidFill>
                  <a:schemeClr val="bg2">
                    <a:lumMod val="75000"/>
                  </a:schemeClr>
                </a:solidFill>
              </a:rPr>
              <a:t>So </a:t>
            </a:r>
            <a:r>
              <a:rPr lang="vi-VN" sz="2800" b="1" dirty="0" err="1">
                <a:solidFill>
                  <a:schemeClr val="bg2">
                    <a:lumMod val="75000"/>
                  </a:schemeClr>
                </a:solidFill>
              </a:rPr>
              <a:t>Sánh</a:t>
            </a:r>
            <a:endParaRPr lang="vi-VN" sz="2800" b="1" dirty="0">
              <a:solidFill>
                <a:schemeClr val="bg2">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6"/>
          <p:cNvSpPr txBox="1">
            <a:spLocks noGrp="1"/>
          </p:cNvSpPr>
          <p:nvPr>
            <p:ph type="ctrTitle"/>
          </p:nvPr>
        </p:nvSpPr>
        <p:spPr>
          <a:xfrm>
            <a:off x="380397" y="320365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t>Chia sẻ file và máy in</a:t>
            </a:r>
            <a:endParaRPr dirty="0"/>
          </a:p>
        </p:txBody>
      </p:sp>
      <p:sp>
        <p:nvSpPr>
          <p:cNvPr id="558" name="Google Shape;558;p36"/>
          <p:cNvSpPr txBox="1"/>
          <p:nvPr/>
        </p:nvSpPr>
        <p:spPr>
          <a:xfrm>
            <a:off x="380397" y="-62346"/>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2000" b="1" dirty="0">
                <a:solidFill>
                  <a:srgbClr val="3F5378"/>
                </a:solidFill>
                <a:latin typeface="Roboto Condensed" panose="02000000000000000000"/>
                <a:ea typeface="Roboto Condensed" panose="02000000000000000000"/>
                <a:cs typeface="Roboto Condensed" panose="02000000000000000000"/>
                <a:sym typeface="Roboto Condensed" panose="02000000000000000000"/>
              </a:rPr>
              <a:t>2</a:t>
            </a:r>
            <a:endParaRPr sz="3000" b="1" dirty="0">
              <a:solidFill>
                <a:srgbClr val="3F5378"/>
              </a:solidFill>
              <a:latin typeface="Roboto Condensed" panose="02000000000000000000"/>
              <a:ea typeface="Roboto Condensed" panose="02000000000000000000"/>
              <a:cs typeface="Roboto Condensed" panose="02000000000000000000"/>
              <a:sym typeface="Roboto Condensed" panose="0200000000000000000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smtClean="0"/>
              <a:t>Giới thiệu chung</a:t>
            </a:r>
            <a:endParaRPr dirty="0"/>
          </a:p>
        </p:txBody>
      </p:sp>
      <p:sp>
        <p:nvSpPr>
          <p:cNvPr id="564" name="Google Shape;564;p3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lang="en-GB"/>
          </a:p>
        </p:txBody>
      </p:sp>
      <p:sp>
        <p:nvSpPr>
          <p:cNvPr id="581" name="Google Shape;581;p37"/>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endParaRPr sz="900" dirty="0">
              <a:solidFill>
                <a:schemeClr val="dk2"/>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602" name="Google Shape;602;p37"/>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 name="TextBox 1"/>
          <p:cNvSpPr txBox="1"/>
          <p:nvPr/>
        </p:nvSpPr>
        <p:spPr>
          <a:xfrm>
            <a:off x="914400" y="1974273"/>
            <a:ext cx="5798127" cy="954107"/>
          </a:xfrm>
          <a:prstGeom prst="rect">
            <a:avLst/>
          </a:prstGeom>
          <a:noFill/>
        </p:spPr>
        <p:txBody>
          <a:bodyPr wrap="square" rtlCol="0">
            <a:spAutoFit/>
          </a:bodyPr>
          <a:lstStyle/>
          <a:p>
            <a:r>
              <a:rPr lang="vi-VN" dirty="0" smtClean="0"/>
              <a:t>•Dịch vụ file cho phép người dùng  lưu trữ  và chia sẻ các dữ liệu chương trình với người dùng khác trong mạng .Việc truy nhập thành côn các file chia sẻ phải căn cứ vào quyền truy nhập mà người dùng có được</a:t>
            </a:r>
            <a:endParaRPr lang="vi-VN" dirty="0"/>
          </a:p>
        </p:txBody>
      </p:sp>
      <p:sp>
        <p:nvSpPr>
          <p:cNvPr id="3" name="TextBox 2"/>
          <p:cNvSpPr txBox="1"/>
          <p:nvPr/>
        </p:nvSpPr>
        <p:spPr>
          <a:xfrm>
            <a:off x="914400" y="3290455"/>
            <a:ext cx="5798127" cy="1169551"/>
          </a:xfrm>
          <a:prstGeom prst="rect">
            <a:avLst/>
          </a:prstGeom>
          <a:noFill/>
        </p:spPr>
        <p:txBody>
          <a:bodyPr wrap="square" rtlCol="0">
            <a:spAutoFit/>
          </a:bodyPr>
          <a:lstStyle/>
          <a:p>
            <a:r>
              <a:rPr lang="vi-VN" dirty="0"/>
              <a:t>• </a:t>
            </a:r>
            <a:r>
              <a:rPr lang="vi-VN" dirty="0" smtClean="0"/>
              <a:t>Dịch </a:t>
            </a:r>
            <a:r>
              <a:rPr lang="vi-VN" dirty="0"/>
              <a:t>vụ in là Một trong những dịch vụ quan trọng trong mạng là in ấn. Các máy in mạng được kết nối trực tiếp với mạng hay thông qua máy tính cho phép người dùng trong mạng có thể sử dụng các dịch vụ của máy in. Các máy chủ in ấn là máy tính kết nối với máy in và làm nhiệm vụ xử lý các yêu cầu in ấn từ các người dùng trong mạng.</a:t>
            </a:r>
            <a:endParaRPr lang="vi-VN"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nSpc>
                <a:spcPct val="100000"/>
              </a:lnSpc>
            </a:pPr>
            <a:r>
              <a:rPr lang="vi-VN" dirty="0" smtClean="0">
                <a:sym typeface="+mn-ea"/>
              </a:rPr>
              <a:t>DEMO DỊCH VỤ CHIA SẺ FILE CỦA 2 HDH</a:t>
            </a:r>
            <a:endParaRPr lang="en-US"/>
          </a:p>
        </p:txBody>
      </p:sp>
      <p:pic>
        <p:nvPicPr>
          <p:cNvPr id="7" name="Picture 7"/>
          <p:cNvPicPr>
            <a:picLocks noChangeAspect="1"/>
          </p:cNvPicPr>
          <p:nvPr/>
        </p:nvPicPr>
        <p:blipFill>
          <a:blip r:embed="rId1"/>
          <a:stretch>
            <a:fillRect/>
          </a:stretch>
        </p:blipFill>
        <p:spPr>
          <a:xfrm>
            <a:off x="1651635" y="1421130"/>
            <a:ext cx="4662170" cy="3401695"/>
          </a:xfrm>
          <a:prstGeom prst="rect">
            <a:avLst/>
          </a:prstGeom>
        </p:spPr>
      </p:pic>
      <p:pic>
        <p:nvPicPr>
          <p:cNvPr id="8" name="Picture 8"/>
          <p:cNvPicPr>
            <a:picLocks noChangeAspect="1"/>
          </p:cNvPicPr>
          <p:nvPr/>
        </p:nvPicPr>
        <p:blipFill>
          <a:blip r:embed="rId2"/>
          <a:stretch>
            <a:fillRect/>
          </a:stretch>
        </p:blipFill>
        <p:spPr>
          <a:xfrm>
            <a:off x="3816350" y="1421130"/>
            <a:ext cx="2357120" cy="3402330"/>
          </a:xfrm>
          <a:prstGeom prst="rect">
            <a:avLst/>
          </a:prstGeom>
        </p:spPr>
      </p:pic>
      <p:grpSp>
        <p:nvGrpSpPr>
          <p:cNvPr id="9" name="Group 8"/>
          <p:cNvGrpSpPr/>
          <p:nvPr/>
        </p:nvGrpSpPr>
        <p:grpSpPr>
          <a:xfrm>
            <a:off x="1651635" y="1421130"/>
            <a:ext cx="4770120" cy="3397250"/>
            <a:chOff x="6887" y="1825"/>
            <a:chExt cx="7512" cy="5350"/>
          </a:xfrm>
        </p:grpSpPr>
        <p:pic>
          <p:nvPicPr>
            <p:cNvPr id="4" name="Picture 1"/>
            <p:cNvPicPr>
              <a:picLocks noChangeAspect="1"/>
            </p:cNvPicPr>
            <p:nvPr/>
          </p:nvPicPr>
          <p:blipFill>
            <a:blip r:embed="rId3"/>
            <a:stretch>
              <a:fillRect/>
            </a:stretch>
          </p:blipFill>
          <p:spPr>
            <a:xfrm>
              <a:off x="6887" y="1825"/>
              <a:ext cx="7513" cy="5351"/>
            </a:xfrm>
            <a:prstGeom prst="rect">
              <a:avLst/>
            </a:prstGeom>
          </p:spPr>
        </p:pic>
        <p:sp>
          <p:nvSpPr>
            <p:cNvPr id="5" name="Rounded Rectangle 4"/>
            <p:cNvSpPr/>
            <p:nvPr/>
          </p:nvSpPr>
          <p:spPr>
            <a:xfrm>
              <a:off x="11983" y="4255"/>
              <a:ext cx="1249" cy="239"/>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 name="Group 13"/>
          <p:cNvGrpSpPr/>
          <p:nvPr/>
        </p:nvGrpSpPr>
        <p:grpSpPr>
          <a:xfrm>
            <a:off x="1651635" y="1421130"/>
            <a:ext cx="4870450" cy="3468370"/>
            <a:chOff x="6618" y="853"/>
            <a:chExt cx="7670" cy="5462"/>
          </a:xfrm>
        </p:grpSpPr>
        <p:pic>
          <p:nvPicPr>
            <p:cNvPr id="10" name="Picture 2"/>
            <p:cNvPicPr>
              <a:picLocks noChangeAspect="1"/>
            </p:cNvPicPr>
            <p:nvPr/>
          </p:nvPicPr>
          <p:blipFill>
            <a:blip r:embed="rId4"/>
            <a:stretch>
              <a:fillRect/>
            </a:stretch>
          </p:blipFill>
          <p:spPr>
            <a:xfrm>
              <a:off x="6618" y="853"/>
              <a:ext cx="7671" cy="5463"/>
            </a:xfrm>
            <a:prstGeom prst="rect">
              <a:avLst/>
            </a:prstGeom>
          </p:spPr>
        </p:pic>
        <p:sp>
          <p:nvSpPr>
            <p:cNvPr id="11" name="Rounded Rectangle 10"/>
            <p:cNvSpPr/>
            <p:nvPr/>
          </p:nvSpPr>
          <p:spPr>
            <a:xfrm>
              <a:off x="6618" y="1392"/>
              <a:ext cx="1688" cy="120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8952</Words>
  <Application>WPS Presentation</Application>
  <PresentationFormat>Trình chiếu Trên màn hình (16:9)</PresentationFormat>
  <Paragraphs>288</Paragraphs>
  <Slides>27</Slides>
  <Notes>10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27</vt:i4>
      </vt:variant>
    </vt:vector>
  </HeadingPairs>
  <TitlesOfParts>
    <vt:vector size="48" baseType="lpstr">
      <vt:lpstr>Arial</vt:lpstr>
      <vt:lpstr>SimSun</vt:lpstr>
      <vt:lpstr>Wingdings</vt:lpstr>
      <vt:lpstr>Arial</vt:lpstr>
      <vt:lpstr>Roboto Condensed</vt:lpstr>
      <vt:lpstr>Roboto Condensed Light</vt:lpstr>
      <vt:lpstr>Arvo</vt:lpstr>
      <vt:lpstr>Roboto Condensed</vt:lpstr>
      <vt:lpstr>Verdana</vt:lpstr>
      <vt:lpstr>Times New Roman</vt:lpstr>
      <vt:lpstr>Calibri</vt:lpstr>
      <vt:lpstr>Courier New</vt:lpstr>
      <vt:lpstr>DengXian</vt:lpstr>
      <vt:lpstr>Wide Latin</vt:lpstr>
      <vt:lpstr>Microsoft YaHei</vt:lpstr>
      <vt:lpstr>Arial Unicode MS</vt:lpstr>
      <vt:lpstr>Symbol</vt:lpstr>
      <vt:lpstr>Segoe UI</vt:lpstr>
      <vt:lpstr>Agency FB</vt:lpstr>
      <vt:lpstr>Algerian</vt:lpstr>
      <vt:lpstr>Salerio template</vt:lpstr>
      <vt:lpstr>THIS IS YOUR PRESENTATION TITLE</vt:lpstr>
      <vt:lpstr>PowerPoint 演示文稿</vt:lpstr>
      <vt:lpstr>Dịch vụ và cài đặt DNS và DHCP</vt:lpstr>
      <vt:lpstr>PowerPoint 演示文稿</vt:lpstr>
      <vt:lpstr>PowerPoint 演示文稿</vt:lpstr>
      <vt:lpstr>PowerPoint 演示文稿</vt:lpstr>
      <vt:lpstr>Chia sẻ file và máy in</vt:lpstr>
      <vt:lpstr>Giới thiệu chung</vt:lpstr>
      <vt:lpstr>DEMO DỊCH VỤ CHIA SẺ FILE CỦA 2 HDH</vt:lpstr>
      <vt:lpstr>DEMO DỊCH VỤ CHIA SẺ FILE CỦA 2 HDH</vt:lpstr>
      <vt:lpstr>II DEMO dịch vụ in của 2 hdh</vt:lpstr>
      <vt:lpstr>So Sánh</vt:lpstr>
      <vt:lpstr>SO SÁNH</vt:lpstr>
      <vt:lpstr>3.Quản Lý Người Dùng Và Máy Tính</vt:lpstr>
      <vt:lpstr>I. Giới thiệu chung </vt:lpstr>
      <vt:lpstr>PowerPoint 演示文稿</vt:lpstr>
      <vt:lpstr>III. So sánh</vt:lpstr>
      <vt:lpstr>Truy nhập từ xa</vt:lpstr>
      <vt:lpstr>PowerPoint 演示文稿</vt:lpstr>
      <vt:lpstr>PowerPoint 演示文稿</vt:lpstr>
      <vt:lpstr>So sánh giữa windows và linux</vt:lpstr>
      <vt:lpstr>Sao lưu và khôi phục</vt:lpstr>
      <vt:lpstr>I. Giới thiệu chung </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
  <cp:lastModifiedBy>KangHwung</cp:lastModifiedBy>
  <cp:revision>16</cp:revision>
  <dcterms:created xsi:type="dcterms:W3CDTF">2021-11-08T00:38:00Z</dcterms:created>
  <dcterms:modified xsi:type="dcterms:W3CDTF">2021-11-08T04:33:43Z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EE70E39F4FAE4E0B890C88FC0A012171</vt:lpwstr>
  </property>
  <property fmtid="{D5CDD505-2E9C-101B-9397-08002B2CF9AE}" pid="3" name="KSOProductBuildVer">
    <vt:lpwstr>1033-11.2.0.10351</vt:lpwstr>
  </property>
</Properties>
</file>